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5" r:id="rId4"/>
    <p:sldId id="262" r:id="rId5"/>
    <p:sldId id="266" r:id="rId6"/>
    <p:sldId id="264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gGTLUluhaepg8HbQLmtAvMq5LPt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ara Bearzotti" initials="" lastIdx="6" clrIdx="0"/>
  <p:cmAuthor id="1" name="mquijal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64968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2388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hyperlink" Target="http://www.blue-action.eu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43608" y="-15957"/>
            <a:ext cx="8128000" cy="542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-2278131" y="2343963"/>
            <a:ext cx="5400599" cy="8087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4"/>
          <p:cNvSpPr/>
          <p:nvPr/>
        </p:nvSpPr>
        <p:spPr>
          <a:xfrm>
            <a:off x="1043608" y="3068960"/>
            <a:ext cx="777779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F243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F243E"/>
                </a:solidFill>
                <a:latin typeface="Calibri"/>
                <a:ea typeface="Calibri"/>
                <a:cs typeface="Calibri"/>
                <a:sym typeface="Calibri"/>
              </a:rPr>
              <a:t>www.blue-action.eu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F243E"/>
                </a:solidFill>
                <a:latin typeface="Calibri"/>
                <a:ea typeface="Calibri"/>
                <a:cs typeface="Calibri"/>
                <a:sym typeface="Calibri"/>
              </a:rPr>
              <a:t>Twitter: @BG10Blueaction</a:t>
            </a:r>
            <a:endParaRPr sz="2400" b="1" i="0" u="none" strike="noStrike" cap="none">
              <a:solidFill>
                <a:srgbClr val="0F243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4"/>
          <p:cNvSpPr txBox="1"/>
          <p:nvPr/>
        </p:nvSpPr>
        <p:spPr>
          <a:xfrm>
            <a:off x="7704182" y="5187009"/>
            <a:ext cx="143981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0F243E"/>
                </a:solidFill>
                <a:latin typeface="Calibri"/>
                <a:ea typeface="Calibri"/>
                <a:cs typeface="Calibri"/>
                <a:sym typeface="Calibri"/>
              </a:rPr>
              <a:t>Photo credit: DMI chb</a:t>
            </a:r>
            <a:endParaRPr sz="1100" b="0" i="0" u="none" strike="noStrike" cap="none">
              <a:solidFill>
                <a:srgbClr val="0F243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4"/>
          <p:cNvSpPr txBox="1">
            <a:spLocks noGrp="1"/>
          </p:cNvSpPr>
          <p:nvPr>
            <p:ph type="body" idx="1"/>
          </p:nvPr>
        </p:nvSpPr>
        <p:spPr>
          <a:xfrm>
            <a:off x="1142526" y="78558"/>
            <a:ext cx="7950706" cy="284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  <a:defRPr b="0">
                <a:solidFill>
                  <a:srgbClr val="002060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24"/>
          <p:cNvSpPr txBox="1">
            <a:spLocks noGrp="1"/>
          </p:cNvSpPr>
          <p:nvPr>
            <p:ph type="body" idx="2"/>
          </p:nvPr>
        </p:nvSpPr>
        <p:spPr>
          <a:xfrm>
            <a:off x="1016000" y="5448618"/>
            <a:ext cx="8111525" cy="1220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5"/>
          <p:cNvSpPr txBox="1">
            <a:spLocks noGrp="1"/>
          </p:cNvSpPr>
          <p:nvPr>
            <p:ph type="title"/>
          </p:nvPr>
        </p:nvSpPr>
        <p:spPr>
          <a:xfrm>
            <a:off x="971600" y="48020"/>
            <a:ext cx="8064896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body" idx="1"/>
          </p:nvPr>
        </p:nvSpPr>
        <p:spPr>
          <a:xfrm>
            <a:off x="971600" y="1052736"/>
            <a:ext cx="7715200" cy="5073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28" name="Google Shape;2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-2278131" y="2343963"/>
            <a:ext cx="5400599" cy="808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6"/>
          <p:cNvSpPr txBox="1">
            <a:spLocks noGrp="1"/>
          </p:cNvSpPr>
          <p:nvPr>
            <p:ph type="title"/>
          </p:nvPr>
        </p:nvSpPr>
        <p:spPr>
          <a:xfrm>
            <a:off x="971599" y="4406900"/>
            <a:ext cx="7523113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body" idx="1"/>
          </p:nvPr>
        </p:nvSpPr>
        <p:spPr>
          <a:xfrm>
            <a:off x="971599" y="2906713"/>
            <a:ext cx="7523113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35" name="Google Shape;35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-2278131" y="2343963"/>
            <a:ext cx="5400599" cy="808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7"/>
          <p:cNvSpPr txBox="1">
            <a:spLocks noGrp="1"/>
          </p:cNvSpPr>
          <p:nvPr>
            <p:ph type="body" idx="1"/>
          </p:nvPr>
        </p:nvSpPr>
        <p:spPr>
          <a:xfrm>
            <a:off x="971600" y="1484784"/>
            <a:ext cx="374441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body" idx="2"/>
          </p:nvPr>
        </p:nvSpPr>
        <p:spPr>
          <a:xfrm>
            <a:off x="4860032" y="1484784"/>
            <a:ext cx="3816424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42" name="Google Shape;42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-2278131" y="2343963"/>
            <a:ext cx="5400599" cy="808713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971600" y="48020"/>
            <a:ext cx="8064896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title"/>
          </p:nvPr>
        </p:nvSpPr>
        <p:spPr>
          <a:xfrm>
            <a:off x="971600" y="48020"/>
            <a:ext cx="8064896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9" name="Google Shape;4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-2278131" y="2343963"/>
            <a:ext cx="5400599" cy="808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54" name="Google Shape;5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-2278131" y="2343963"/>
            <a:ext cx="5400599" cy="808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0"/>
          <p:cNvSpPr txBox="1">
            <a:spLocks noGrp="1"/>
          </p:cNvSpPr>
          <p:nvPr>
            <p:ph type="title"/>
          </p:nvPr>
        </p:nvSpPr>
        <p:spPr>
          <a:xfrm>
            <a:off x="971600" y="273050"/>
            <a:ext cx="302433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body" idx="1"/>
          </p:nvPr>
        </p:nvSpPr>
        <p:spPr>
          <a:xfrm>
            <a:off x="4067944" y="273050"/>
            <a:ext cx="4618856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body" idx="2"/>
          </p:nvPr>
        </p:nvSpPr>
        <p:spPr>
          <a:xfrm>
            <a:off x="971600" y="1484784"/>
            <a:ext cx="302433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62" name="Google Shape;6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-2278131" y="2343963"/>
            <a:ext cx="5400599" cy="808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70" name="Google Shape;7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-2278131" y="2343963"/>
            <a:ext cx="5400599" cy="808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04224" y="4664898"/>
            <a:ext cx="1295792" cy="1295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5860" y="-8503"/>
            <a:ext cx="8118140" cy="3207781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32"/>
          <p:cNvSpPr/>
          <p:nvPr/>
        </p:nvSpPr>
        <p:spPr>
          <a:xfrm>
            <a:off x="1025860" y="3199278"/>
            <a:ext cx="81101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Project Coordinators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Steffen M. Olsen, Danish Meteorological Institute, smo@dmi.dk and Daniela Matei, Max Planck Institute for Meteorology, daniela.matei@mpimet.mpg.de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Project Office: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Chiara Bearzotti, Danish Meteorological Institute, chb@dmi.dk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2"/>
          <p:cNvSpPr/>
          <p:nvPr/>
        </p:nvSpPr>
        <p:spPr>
          <a:xfrm>
            <a:off x="3030598" y="5436922"/>
            <a:ext cx="609601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www.blue-action.eu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Blue-Action project has received funding from the European Union’s Horizon 2020 research and innovation programme under grant agreement No 727852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32"/>
          <p:cNvSpPr/>
          <p:nvPr/>
        </p:nvSpPr>
        <p:spPr>
          <a:xfrm>
            <a:off x="6300016" y="5081961"/>
            <a:ext cx="245932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@BG10Blueaction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88226" y="5436922"/>
            <a:ext cx="2051720" cy="1368392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32"/>
          <p:cNvSpPr/>
          <p:nvPr/>
        </p:nvSpPr>
        <p:spPr>
          <a:xfrm>
            <a:off x="8030018" y="2620644"/>
            <a:ext cx="1080120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Photo credit: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Kathryn Hansen/NASA </a:t>
            </a:r>
            <a:endParaRPr sz="11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p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-2278131" y="2343963"/>
            <a:ext cx="5400599" cy="808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body" idx="1"/>
          </p:nvPr>
        </p:nvSpPr>
        <p:spPr>
          <a:xfrm>
            <a:off x="1142526" y="78558"/>
            <a:ext cx="7950706" cy="284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</a:pPr>
            <a:r>
              <a:rPr lang="en-US"/>
              <a:t>WP5, Case Study 2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</a:pPr>
            <a:r>
              <a:rPr lang="en-US"/>
              <a:t>Title CS: </a:t>
            </a:r>
            <a:r>
              <a:rPr lang="en-US" b="1"/>
              <a:t>Temperature-related human mortality (TRM) in European regions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</a:pPr>
            <a:r>
              <a:rPr lang="en-US"/>
              <a:t>Lead: Joan Ballester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</a:pPr>
            <a:r>
              <a:rPr lang="en-US"/>
              <a:t>Presenter: Joan Ballester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>
            <a:spLocks noGrp="1"/>
          </p:cNvSpPr>
          <p:nvPr>
            <p:ph type="title"/>
          </p:nvPr>
        </p:nvSpPr>
        <p:spPr>
          <a:xfrm>
            <a:off x="971600" y="48020"/>
            <a:ext cx="8064896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Main Results Achieved</a:t>
            </a:r>
            <a:endParaRPr dirty="0"/>
          </a:p>
        </p:txBody>
      </p:sp>
      <p:sp>
        <p:nvSpPr>
          <p:cNvPr id="90" name="Google Shape;90;p12"/>
          <p:cNvSpPr txBox="1">
            <a:spLocks noGrp="1"/>
          </p:cNvSpPr>
          <p:nvPr>
            <p:ph type="body" idx="1"/>
          </p:nvPr>
        </p:nvSpPr>
        <p:spPr>
          <a:xfrm>
            <a:off x="971600" y="1052736"/>
            <a:ext cx="7715200" cy="5073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Method based on Distributed Lag Nonlinear Models (DLNM)</a:t>
            </a:r>
            <a:endParaRPr dirty="0"/>
          </a:p>
          <a:p>
            <a:pPr marL="742950" lvl="1" indent="-3111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 dirty="0"/>
              <a:t>calibration and validation of the model (147 European regions + Almada)</a:t>
            </a:r>
          </a:p>
          <a:p>
            <a:pPr marL="742950" lvl="1" indent="-311150">
              <a:spcBef>
                <a:spcPts val="560"/>
              </a:spcBef>
              <a:buSzPts val="2800"/>
            </a:pPr>
            <a:r>
              <a:rPr lang="en-US" dirty="0"/>
              <a:t>published studies: Nature Communications (twice), Lancet Planetary Health, PLOS Medicine</a:t>
            </a:r>
          </a:p>
          <a:p>
            <a:pPr marL="742950" lvl="1" indent="-3111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endParaRPr sz="20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DLNM gives appropriate framework to develop a prototype of pan-European heat-health early warning system:</a:t>
            </a:r>
            <a:endParaRPr dirty="0"/>
          </a:p>
          <a:p>
            <a:pPr marL="742950" lvl="1" indent="-285750"/>
            <a:r>
              <a:rPr lang="en-US" dirty="0"/>
              <a:t>Flexibility to adapt to different climatic regimes</a:t>
            </a:r>
          </a:p>
          <a:p>
            <a:pPr marL="742950" lvl="1" indent="-285750"/>
            <a:r>
              <a:rPr lang="en-US" dirty="0"/>
              <a:t>Unified and comparable across regions</a:t>
            </a:r>
            <a:endParaRPr dirty="0"/>
          </a:p>
          <a:p>
            <a:pPr marL="74295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971600" y="48020"/>
            <a:ext cx="8064896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880" b="1" dirty="0"/>
              <a:t>Main Findings’ Contribution to the Project´s Expected Impacts (EI)</a:t>
            </a:r>
            <a:endParaRPr sz="2880" dirty="0"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971600" y="1413164"/>
            <a:ext cx="7715200" cy="471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 This unified and flexible scheme allows to:</a:t>
            </a:r>
          </a:p>
          <a:p>
            <a:pPr marL="0" indent="0">
              <a:spcBef>
                <a:spcPts val="0"/>
              </a:spcBef>
            </a:pPr>
            <a:endParaRPr lang="en-US" sz="1600" dirty="0"/>
          </a:p>
          <a:p>
            <a:pPr marL="457200" lvl="1" indent="0">
              <a:spcBef>
                <a:spcPts val="0"/>
              </a:spcBef>
            </a:pPr>
            <a:r>
              <a:rPr lang="en-US" sz="2800" dirty="0"/>
              <a:t> Account for the specific characteristics of populations in all Europe.</a:t>
            </a:r>
          </a:p>
          <a:p>
            <a:pPr marL="457200" lvl="1" indent="0">
              <a:spcBef>
                <a:spcPts val="0"/>
              </a:spcBef>
            </a:pPr>
            <a:endParaRPr lang="en-US" sz="1600" dirty="0"/>
          </a:p>
          <a:p>
            <a:pPr marL="457200" lvl="1" indent="0">
              <a:spcBef>
                <a:spcPts val="0"/>
              </a:spcBef>
            </a:pPr>
            <a:r>
              <a:rPr lang="en-US" sz="2800" dirty="0"/>
              <a:t> Adapt to stakeholder needs, who asked for a Pan-European prediction beyond a few days.</a:t>
            </a:r>
          </a:p>
          <a:p>
            <a:pPr marL="457200" lvl="1" indent="0">
              <a:spcBef>
                <a:spcPts val="0"/>
              </a:spcBef>
            </a:pPr>
            <a:endParaRPr lang="en-US" sz="1600" dirty="0"/>
          </a:p>
          <a:p>
            <a:pPr marL="457200" lvl="1" indent="0">
              <a:spcBef>
                <a:spcPts val="0"/>
              </a:spcBef>
            </a:pPr>
            <a:r>
              <a:rPr lang="en-US" sz="2800" dirty="0"/>
              <a:t> Address a knowledge gap never addressed before</a:t>
            </a:r>
          </a:p>
          <a:p>
            <a:pPr marL="457200" lvl="1" indent="0">
              <a:spcBef>
                <a:spcPts val="0"/>
              </a:spcBef>
            </a:pPr>
            <a:endParaRPr lang="en-US" sz="1600" dirty="0"/>
          </a:p>
          <a:p>
            <a:pPr marL="457200" lvl="1" indent="0">
              <a:spcBef>
                <a:spcPts val="0"/>
              </a:spcBef>
            </a:pPr>
            <a:r>
              <a:rPr lang="en-US" sz="2800" dirty="0"/>
              <a:t> Acquire new by integrating disciplines</a:t>
            </a:r>
          </a:p>
          <a:p>
            <a:pPr marL="457200" lvl="1" indent="0">
              <a:spcBef>
                <a:spcPts val="0"/>
              </a:spcBef>
            </a:pPr>
            <a:endParaRPr lang="en-US" sz="1600" dirty="0"/>
          </a:p>
          <a:p>
            <a:pPr marL="457200" lvl="1" indent="0">
              <a:spcBef>
                <a:spcPts val="0"/>
              </a:spcBef>
            </a:pPr>
            <a:r>
              <a:rPr lang="en-US" sz="2800" dirty="0"/>
              <a:t> Generalize the scheme to other populations if data is available</a:t>
            </a:r>
          </a:p>
          <a:p>
            <a:pPr marL="0" indent="0">
              <a:spcBef>
                <a:spcPts val="0"/>
              </a:spcBef>
            </a:pPr>
            <a:endParaRPr lang="en-US" b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971600" y="48020"/>
            <a:ext cx="8064896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/>
            <a:r>
              <a:rPr lang="en-US" b="1" dirty="0"/>
              <a:t>Main Findings’ Contribution to the Project´s Expected Impacts (EI)</a:t>
            </a:r>
            <a:endParaRPr dirty="0"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971600" y="1052736"/>
            <a:ext cx="7715200" cy="5073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Impact on the business sector: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1300" dirty="0"/>
          </a:p>
          <a:p>
            <a:pPr marL="342900" indent="-342900"/>
            <a:r>
              <a:rPr lang="en-US" dirty="0"/>
              <a:t>Better evaluation of the predictability of the heat-health effects: public health, insurance, farming, sports, …</a:t>
            </a:r>
          </a:p>
          <a:p>
            <a:pPr marL="342900" indent="-342900"/>
            <a:endParaRPr lang="en-US" sz="1300" dirty="0"/>
          </a:p>
          <a:p>
            <a:pPr marL="342900" lvl="0" indent="-342900"/>
            <a:r>
              <a:rPr lang="en-US" dirty="0"/>
              <a:t>Interaction with stakeholders to maximize the impact of the warning system when operational</a:t>
            </a:r>
          </a:p>
          <a:p>
            <a:pPr marL="342900" lvl="0" indent="-342900"/>
            <a:endParaRPr lang="en-US" sz="1300" dirty="0"/>
          </a:p>
          <a:p>
            <a:pPr marL="342900" indent="-342900"/>
            <a:r>
              <a:rPr lang="en-US" dirty="0"/>
              <a:t>Allow to make informed decisions on:</a:t>
            </a:r>
          </a:p>
          <a:p>
            <a:pPr marL="800100" lvl="1" indent="-342900"/>
            <a:r>
              <a:rPr lang="en-US" dirty="0"/>
              <a:t>Relevant for public and private sectors</a:t>
            </a:r>
          </a:p>
          <a:p>
            <a:pPr marL="800100" lvl="1" indent="-342900"/>
            <a:r>
              <a:rPr lang="en-US" dirty="0"/>
              <a:t>International, national and local public health authorities</a:t>
            </a:r>
          </a:p>
          <a:p>
            <a:pPr marL="800100" lvl="1" indent="-342900"/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"/>
          <p:cNvSpPr txBox="1">
            <a:spLocks noGrp="1"/>
          </p:cNvSpPr>
          <p:nvPr>
            <p:ph type="title"/>
          </p:nvPr>
        </p:nvSpPr>
        <p:spPr>
          <a:xfrm>
            <a:off x="971600" y="48020"/>
            <a:ext cx="8064896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Gaps in research</a:t>
            </a:r>
            <a:endParaRPr dirty="0"/>
          </a:p>
        </p:txBody>
      </p:sp>
      <p:sp>
        <p:nvSpPr>
          <p:cNvPr id="33" name="Google Shape;121;p19">
            <a:extLst>
              <a:ext uri="{FF2B5EF4-FFF2-40B4-BE49-F238E27FC236}">
                <a16:creationId xmlns:a16="http://schemas.microsoft.com/office/drawing/2014/main" xmlns="" id="{7FA94203-0222-442F-BEB9-C680E3430DD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71600" y="1052736"/>
            <a:ext cx="7715200" cy="5073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Inequalities in the adaptation to climate change:</a:t>
            </a:r>
          </a:p>
          <a:p>
            <a:pPr marL="0" indent="0">
              <a:buNone/>
            </a:pPr>
            <a:endParaRPr lang="en-US" sz="1200" dirty="0"/>
          </a:p>
          <a:p>
            <a:pPr marL="342900" indent="-342900"/>
            <a:r>
              <a:rPr lang="en-GB" dirty="0"/>
              <a:t>Which European societies have already started to adapt to rising temperatures?</a:t>
            </a:r>
          </a:p>
          <a:p>
            <a:pPr marL="342900" indent="-342900"/>
            <a:r>
              <a:rPr lang="en-GB" dirty="0"/>
              <a:t>How can adaptation minimize the impact of global warming on human health?</a:t>
            </a:r>
          </a:p>
          <a:p>
            <a:pPr marL="342900" indent="-342900"/>
            <a:r>
              <a:rPr lang="en-GB" dirty="0"/>
              <a:t>How are atmospheric pollution and macroeconomic recessions affecting the trends in human mortality?</a:t>
            </a:r>
          </a:p>
          <a:p>
            <a:pPr marL="342900" indent="-342900"/>
            <a:r>
              <a:rPr lang="en-GB" dirty="0"/>
              <a:t>How are the differences in socioeconomics modifying the adaptation capacity of societies and social groups?</a:t>
            </a:r>
          </a:p>
          <a:p>
            <a:pPr marL="342900" indent="-342900"/>
            <a:r>
              <a:rPr lang="en-GB" dirty="0"/>
              <a:t>Which is the role of the environmental, socioeconomic and demographic factors?</a:t>
            </a:r>
          </a:p>
          <a:p>
            <a:pPr marL="342900" indent="-342900"/>
            <a:r>
              <a:rPr lang="en-GB" dirty="0"/>
              <a:t>Can we realistically re-estimate the likely range of future environment-related mortality?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359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title"/>
          </p:nvPr>
        </p:nvSpPr>
        <p:spPr>
          <a:xfrm>
            <a:off x="971600" y="48020"/>
            <a:ext cx="8064896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body" idx="1"/>
          </p:nvPr>
        </p:nvSpPr>
        <p:spPr>
          <a:xfrm>
            <a:off x="3347864" y="1052736"/>
            <a:ext cx="5338936" cy="5073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The Blue-Action project has received funding from the European Union’s Horizon 2020 research and innovation programme under grant agreement No 727852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Twitter: @BG10Blueaction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Zenodo: https://www.zenodo.org/communities/blue-actionh2020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www.blue-action.eu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34" name="Google Shape;13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5022" y="5232001"/>
            <a:ext cx="1968568" cy="751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27766" y="3349537"/>
            <a:ext cx="1015567" cy="101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31640" y="4365104"/>
            <a:ext cx="1971950" cy="866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11696" y="1247039"/>
            <a:ext cx="2191894" cy="1461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-ActionNEW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364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Blue-ActionNEW</vt:lpstr>
      <vt:lpstr>PowerPoint Presentation</vt:lpstr>
      <vt:lpstr>Main Results Achieved</vt:lpstr>
      <vt:lpstr>Main Findings’ Contribution to the Project´s Expected Impacts (EI)</vt:lpstr>
      <vt:lpstr>Main Findings’ Contribution to the Project´s Expected Impacts (EI)</vt:lpstr>
      <vt:lpstr>Gaps in research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Chiara Bearzotti</dc:creator>
  <cp:lastModifiedBy>Chiara Bearzotti</cp:lastModifiedBy>
  <cp:revision>90</cp:revision>
  <dcterms:created xsi:type="dcterms:W3CDTF">2020-02-23T09:58:32Z</dcterms:created>
  <dcterms:modified xsi:type="dcterms:W3CDTF">2020-05-05T14:58:53Z</dcterms:modified>
</cp:coreProperties>
</file>