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9" r:id="rId3"/>
    <p:sldId id="268" r:id="rId4"/>
    <p:sldId id="274" r:id="rId5"/>
    <p:sldId id="275" r:id="rId6"/>
    <p:sldId id="270" r:id="rId7"/>
    <p:sldId id="271" r:id="rId8"/>
    <p:sldId id="272" r:id="rId9"/>
    <p:sldId id="273" r:id="rId10"/>
    <p:sldId id="261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Bearzotti" initials="CH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7290-B370-4872-9F74-F9E0094F6E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842A-A441-4016-A3DB-F8EB0E851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7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ueaction.eu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smtClean="0"/>
              <a:t>See www.blue-action.eu for more </a:t>
            </a:r>
            <a:r>
              <a:rPr lang="da-DK" baseline="0" dirty="0" err="1" smtClean="0"/>
              <a:t>details</a:t>
            </a:r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1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http://blueaction.eu/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1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contribute</a:t>
            </a:r>
            <a:r>
              <a:rPr lang="da-DK" dirty="0" smtClean="0"/>
              <a:t> to the missions </a:t>
            </a:r>
            <a:r>
              <a:rPr lang="da-DK" dirty="0" err="1" smtClean="0"/>
              <a:t>highlighted</a:t>
            </a:r>
            <a:r>
              <a:rPr lang="da-DK" dirty="0" smtClean="0"/>
              <a:t> in </a:t>
            </a:r>
            <a:r>
              <a:rPr lang="da-DK" dirty="0" err="1" smtClean="0"/>
              <a:t>blue</a:t>
            </a:r>
            <a:r>
              <a:rPr lang="da-DK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3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Blue-Action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contribution</a:t>
            </a:r>
            <a:r>
              <a:rPr lang="da-DK" baseline="0" dirty="0" smtClean="0"/>
              <a:t> to the missions </a:t>
            </a:r>
            <a:r>
              <a:rPr lang="da-DK" baseline="0" dirty="0" err="1" smtClean="0"/>
              <a:t>highlighted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blue</a:t>
            </a:r>
            <a:r>
              <a:rPr lang="da-DK" baseline="0" dirty="0" smtClean="0"/>
              <a:t>, with the relevant WP= </a:t>
            </a:r>
            <a:r>
              <a:rPr lang="da-DK" baseline="0" dirty="0" err="1" smtClean="0"/>
              <a:t>workpackages</a:t>
            </a:r>
            <a:r>
              <a:rPr lang="da-DK" baseline="0" dirty="0" smtClean="0"/>
              <a:t> and CS= case studies inputs in the </a:t>
            </a:r>
            <a:r>
              <a:rPr lang="da-DK" baseline="0" dirty="0" err="1" smtClean="0"/>
              <a:t>blue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boxes</a:t>
            </a:r>
            <a:r>
              <a:rPr lang="da-DK" baseline="0" dirty="0" smtClean="0"/>
              <a:t> on the right, for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inputs.</a:t>
            </a:r>
            <a:endParaRPr lang="en-GB" baseline="0" dirty="0" smtClean="0"/>
          </a:p>
          <a:p>
            <a:r>
              <a:rPr lang="da-DK" baseline="0" dirty="0" smtClean="0"/>
              <a:t>See www.blue-action.eu for more </a:t>
            </a:r>
            <a:r>
              <a:rPr lang="da-DK" baseline="0" dirty="0" err="1" smtClean="0"/>
              <a:t>details</a:t>
            </a:r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Blue-Action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contribution</a:t>
            </a:r>
            <a:r>
              <a:rPr lang="da-DK" baseline="0" dirty="0" smtClean="0"/>
              <a:t> to the missions </a:t>
            </a:r>
            <a:r>
              <a:rPr lang="da-DK" baseline="0" dirty="0" err="1" smtClean="0"/>
              <a:t>highlighted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blue</a:t>
            </a:r>
            <a:r>
              <a:rPr lang="da-DK" baseline="0" dirty="0" smtClean="0"/>
              <a:t>, with the relevant WP= </a:t>
            </a:r>
            <a:r>
              <a:rPr lang="da-DK" baseline="0" dirty="0" err="1" smtClean="0"/>
              <a:t>workpackages</a:t>
            </a:r>
            <a:r>
              <a:rPr lang="da-DK" baseline="0" dirty="0" smtClean="0"/>
              <a:t> and CS= case studies inputs in the </a:t>
            </a:r>
            <a:r>
              <a:rPr lang="da-DK" baseline="0" dirty="0" err="1" smtClean="0"/>
              <a:t>blue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boxes</a:t>
            </a:r>
            <a:r>
              <a:rPr lang="da-DK" baseline="0" dirty="0" smtClean="0"/>
              <a:t> on the right, for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inputs.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See www.blue-action.eu for more </a:t>
            </a:r>
            <a:r>
              <a:rPr lang="da-DK" baseline="0" dirty="0" err="1" smtClean="0"/>
              <a:t>details</a:t>
            </a:r>
            <a:endParaRPr lang="da-D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8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Blue-Action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contribution</a:t>
            </a:r>
            <a:r>
              <a:rPr lang="da-DK" baseline="0" dirty="0" smtClean="0"/>
              <a:t> to the missions </a:t>
            </a:r>
            <a:r>
              <a:rPr lang="da-DK" baseline="0" dirty="0" err="1" smtClean="0"/>
              <a:t>highlighted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blue</a:t>
            </a:r>
            <a:r>
              <a:rPr lang="da-DK" baseline="0" dirty="0" smtClean="0"/>
              <a:t>, with the relevant WP= </a:t>
            </a:r>
            <a:r>
              <a:rPr lang="da-DK" baseline="0" dirty="0" err="1" smtClean="0"/>
              <a:t>workpackages</a:t>
            </a:r>
            <a:r>
              <a:rPr lang="da-DK" baseline="0" dirty="0" smtClean="0"/>
              <a:t> and CS= case studies inputs in the </a:t>
            </a:r>
            <a:r>
              <a:rPr lang="da-DK" baseline="0" dirty="0" err="1" smtClean="0"/>
              <a:t>blue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boxes</a:t>
            </a:r>
            <a:r>
              <a:rPr lang="da-DK" baseline="0" dirty="0" smtClean="0"/>
              <a:t> on the right, for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inputs.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TRM= temperature </a:t>
            </a:r>
            <a:r>
              <a:rPr lang="da-DK" baseline="0" dirty="0" err="1" smtClean="0"/>
              <a:t>related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mortality</a:t>
            </a:r>
            <a:r>
              <a:rPr lang="da-DK" baseline="0" dirty="0" smtClean="0"/>
              <a:t> case </a:t>
            </a:r>
            <a:r>
              <a:rPr lang="da-DK" baseline="0" dirty="0" err="1" smtClean="0"/>
              <a:t>study</a:t>
            </a:r>
            <a:r>
              <a:rPr lang="da-DK" baseline="0" dirty="0" smtClean="0"/>
              <a:t>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3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"/><Relationship Id="rId5" Type="http://schemas.openxmlformats.org/officeDocument/2006/relationships/image" Target="../media/image5.jpeg"/><Relationship Id="rId4" Type="http://schemas.openxmlformats.org/officeDocument/2006/relationships/hyperlink" Target="http://www.blue-action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957"/>
            <a:ext cx="8128000" cy="5422900"/>
          </a:xfrm>
          <a:prstGeom prst="rect">
            <a:avLst/>
          </a:prstGeom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43608" y="3068960"/>
            <a:ext cx="7777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www.blue-action.eu</a:t>
            </a: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Twitter:</a:t>
            </a:r>
            <a:r>
              <a:rPr lang="da-DK" sz="2400" b="1" baseline="0" dirty="0" smtClean="0">
                <a:solidFill>
                  <a:schemeClr val="tx2">
                    <a:lumMod val="50000"/>
                  </a:schemeClr>
                </a:solidFill>
              </a:rPr>
              <a:t> @BG10Blueaction</a:t>
            </a:r>
            <a:endParaRPr lang="da-D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04182" y="5187009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: DMI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chb</a:t>
            </a:r>
            <a:endParaRPr lang="da-DK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448618"/>
            <a:ext cx="8111525" cy="12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EC Review 10-11 March 2020, Brussels</a:t>
            </a:r>
          </a:p>
        </p:txBody>
      </p:sp>
    </p:spTree>
    <p:extLst>
      <p:ext uri="{BB962C8B-B14F-4D97-AF65-F5344CB8AC3E}">
        <p14:creationId xmlns:p14="http://schemas.microsoft.com/office/powerpoint/2010/main" val="315009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406900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99" y="2906713"/>
            <a:ext cx="75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3050"/>
            <a:ext cx="46188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0243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24" y="4664898"/>
            <a:ext cx="1295792" cy="129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-8503"/>
            <a:ext cx="8118140" cy="32077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860" y="3199278"/>
            <a:ext cx="81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002060"/>
                </a:solidFill>
              </a:rPr>
              <a:t>Project </a:t>
            </a:r>
            <a:r>
              <a:rPr lang="da-DK" b="1" dirty="0" err="1">
                <a:solidFill>
                  <a:srgbClr val="002060"/>
                </a:solidFill>
              </a:rPr>
              <a:t>Coordinators</a:t>
            </a:r>
            <a:r>
              <a:rPr lang="da-DK" b="1" dirty="0"/>
              <a:t>: </a:t>
            </a:r>
            <a:r>
              <a:rPr lang="da-DK" dirty="0"/>
              <a:t>Steffen </a:t>
            </a:r>
            <a:r>
              <a:rPr lang="da-DK" dirty="0" smtClean="0"/>
              <a:t>M. Olsen</a:t>
            </a:r>
            <a:r>
              <a:rPr lang="da-DK" dirty="0"/>
              <a:t>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smo@dmi.dk and Daniela Matei, Max Planck </a:t>
            </a:r>
            <a:r>
              <a:rPr lang="da-DK" dirty="0" err="1"/>
              <a:t>Institute</a:t>
            </a:r>
            <a:r>
              <a:rPr lang="da-DK" dirty="0"/>
              <a:t> for </a:t>
            </a:r>
            <a:r>
              <a:rPr lang="da-DK" dirty="0" err="1"/>
              <a:t>Meteorology</a:t>
            </a:r>
            <a:r>
              <a:rPr lang="da-DK" dirty="0"/>
              <a:t>, 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daniela.matei@mpimet.mpg.de </a:t>
            </a:r>
          </a:p>
          <a:p>
            <a:r>
              <a:rPr lang="da-DK" b="1" dirty="0">
                <a:solidFill>
                  <a:srgbClr val="002060"/>
                </a:solidFill>
              </a:rPr>
              <a:t>Project Office:</a:t>
            </a:r>
            <a:r>
              <a:rPr lang="da-DK" b="1" dirty="0"/>
              <a:t> </a:t>
            </a:r>
            <a:r>
              <a:rPr lang="da-DK" dirty="0"/>
              <a:t>Chiara Bearzotti,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chb@dmi.dk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30598" y="5436922"/>
            <a:ext cx="609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hlinkClick r:id="rId4"/>
              </a:rPr>
              <a:t>www.blue-action.eu</a:t>
            </a:r>
            <a:r>
              <a:rPr lang="da-DK" dirty="0" smtClean="0"/>
              <a:t> </a:t>
            </a:r>
            <a:endParaRPr lang="da-DK" dirty="0"/>
          </a:p>
          <a:p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00016" y="5081961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@BG10Blueaction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6" y="5436922"/>
            <a:ext cx="2051720" cy="13683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030018" y="2620644"/>
            <a:ext cx="1080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bg1">
                    <a:lumMod val="95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r>
              <a:rPr lang="en-GB" sz="1100" dirty="0" smtClean="0">
                <a:solidFill>
                  <a:schemeClr val="bg1">
                    <a:lumMod val="95000"/>
                  </a:schemeClr>
                </a:solidFill>
              </a:rPr>
              <a:t>Kathryn Hansen/NASA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a-DK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1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ue-action.eu/index.php?id=5316" TargetMode="External"/><Relationship Id="rId13" Type="http://schemas.openxmlformats.org/officeDocument/2006/relationships/hyperlink" Target="https://www.climateurope.eu/recommendations-to-horizon-europe-on-research-needs-for-climate-modelling-and-climate-services/" TargetMode="External"/><Relationship Id="rId3" Type="http://schemas.openxmlformats.org/officeDocument/2006/relationships/hyperlink" Target="http://blueaction.eu/index.php?id=5329&amp;L=0'%22/wp-login.php" TargetMode="External"/><Relationship Id="rId7" Type="http://schemas.openxmlformats.org/officeDocument/2006/relationships/hyperlink" Target="https://zenodo.org/record/1408097" TargetMode="External"/><Relationship Id="rId12" Type="http://schemas.openxmlformats.org/officeDocument/2006/relationships/hyperlink" Target="https://www.zenodo.org/record/34337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ations.jrc.ec.europa.eu/repository/bitstream/JRC113327/kjna29400enn.pdf" TargetMode="External"/><Relationship Id="rId11" Type="http://schemas.openxmlformats.org/officeDocument/2006/relationships/hyperlink" Target="http://blueaction.eu/index.php?id=5323&amp;L=182" TargetMode="External"/><Relationship Id="rId5" Type="http://schemas.openxmlformats.org/officeDocument/2006/relationships/hyperlink" Target="http://www.blue-action.eu/index.php?id=5327" TargetMode="External"/><Relationship Id="rId10" Type="http://schemas.openxmlformats.org/officeDocument/2006/relationships/hyperlink" Target="http://blueaction.eu/index.php?id=5325&amp;L=988%20AND%20(SELECT%204206%20FROM(SELECT%20COUNT(*),CONCAT(0x346e416361,(SELECT%20(ELT(2836%3D2836,1))),0x346e416361,FLOOR(RAND(0)*2))x%20FROM%20INFORMATION_SCHEMA.PLUGINS%20GROUP%20BY%20x)a)%00" TargetMode="External"/><Relationship Id="rId4" Type="http://schemas.openxmlformats.org/officeDocument/2006/relationships/hyperlink" Target="http://blueaction.eu/index.php?id=5330&amp;L=0/wp-login.php?e%3De3f9ae" TargetMode="External"/><Relationship Id="rId9" Type="http://schemas.openxmlformats.org/officeDocument/2006/relationships/hyperlink" Target="http://blueaction.eu/index.php?id=5324&amp;L=3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ueaction.eu/index.php?id=5326&amp;L=988%20AND%20(SELECT%204206%20FROM(SELECT%20COUNT(*),CONCAT(0x346e416361,(SELECT%20(ELT(2836%3D2836,1))),0x346e416361,FLOOR(RAND(0)*2))x%20FROM%20INFORMATION_SCHEMA.PLUGINS%20GROUP%20BY%20x)a)%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ue-action.eu/index.php?id=5327" TargetMode="External"/><Relationship Id="rId4" Type="http://schemas.openxmlformats.org/officeDocument/2006/relationships/hyperlink" Target="http://blueaction.eu/index.php?id=5328&amp;L=988%20AND%20(SELECT%204206%20FROM(SELECT%20COUNT(*),CONCAT(0x346e416361,(SELECT%20(ELT(2836%3D2836,1))),0x346e416361,FLOOR(RAND(0)*2))x%20FROM%20INFORMATION_SCHEMA.PLUGINS%20GROUP%20BY%20x)a)%0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Policy-relevant results discussion with RTD </a:t>
            </a:r>
            <a:r>
              <a:rPr lang="da-DK" dirty="0" err="1" smtClean="0"/>
              <a:t>Introduction</a:t>
            </a:r>
            <a:endParaRPr lang="da-DK" dirty="0" smtClean="0"/>
          </a:p>
          <a:p>
            <a:r>
              <a:rPr lang="da-DK" dirty="0" err="1" smtClean="0"/>
              <a:t>Lead</a:t>
            </a:r>
            <a:r>
              <a:rPr lang="da-DK" dirty="0" smtClean="0"/>
              <a:t>: Steffen M. Olsen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7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052736"/>
            <a:ext cx="5338936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Twitter: @</a:t>
            </a:r>
            <a:r>
              <a:rPr lang="en-US" dirty="0"/>
              <a:t>BG10Blueaction </a:t>
            </a:r>
            <a:endParaRPr lang="en-US" dirty="0" smtClean="0"/>
          </a:p>
          <a:p>
            <a:pPr marL="0" indent="0">
              <a:buNone/>
            </a:pPr>
            <a:r>
              <a:rPr lang="da-DK" dirty="0"/>
              <a:t>Zenodo: https://www.zenodo.org/communities/blue-actionh2020 </a:t>
            </a:r>
            <a:endParaRPr lang="da-DK" dirty="0" smtClean="0"/>
          </a:p>
          <a:p>
            <a:pPr marL="0" indent="0">
              <a:buNone/>
            </a:pPr>
            <a:r>
              <a:rPr lang="en-US" dirty="0"/>
              <a:t>www.blue-action.eu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2" y="5232001"/>
            <a:ext cx="1968568" cy="75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6" y="3349537"/>
            <a:ext cx="1015567" cy="10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971950" cy="86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" y="1247039"/>
            <a:ext cx="2191894" cy="14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Take-home</a:t>
            </a:r>
            <a:r>
              <a:rPr lang="da-DK" b="1" dirty="0" smtClean="0"/>
              <a:t> </a:t>
            </a:r>
            <a:r>
              <a:rPr lang="da-DK" b="1" dirty="0" err="1" smtClean="0"/>
              <a:t>messages</a:t>
            </a:r>
            <a:r>
              <a:rPr lang="da-DK" b="1" dirty="0" smtClean="0"/>
              <a:t> for policy </a:t>
            </a:r>
            <a:r>
              <a:rPr lang="da-DK" b="1" dirty="0" err="1" smtClean="0"/>
              <a:t>makers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76864" cy="532859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Climate Modelling</a:t>
            </a:r>
          </a:p>
          <a:p>
            <a:r>
              <a:rPr lang="en-GB" dirty="0" smtClean="0"/>
              <a:t>Climate </a:t>
            </a:r>
            <a:r>
              <a:rPr lang="en-GB" dirty="0"/>
              <a:t>Predictions in the Atlantic-Arctic </a:t>
            </a:r>
            <a:r>
              <a:rPr lang="en-GB" dirty="0" smtClean="0"/>
              <a:t>sector: </a:t>
            </a:r>
            <a:r>
              <a:rPr lang="en-GB" dirty="0">
                <a:hlinkClick r:id="rId3"/>
              </a:rPr>
              <a:t>Key take-home messages</a:t>
            </a:r>
            <a:endParaRPr lang="en-GB" dirty="0"/>
          </a:p>
          <a:p>
            <a:r>
              <a:rPr lang="en-GB" dirty="0" smtClean="0"/>
              <a:t>Tipping </a:t>
            </a:r>
            <a:r>
              <a:rPr lang="en-GB" dirty="0"/>
              <a:t>Elements in the Climate System, with a Focus on the North </a:t>
            </a:r>
            <a:r>
              <a:rPr lang="en-GB" dirty="0" smtClean="0"/>
              <a:t>Atlantic: </a:t>
            </a:r>
            <a:r>
              <a:rPr lang="en-GB" dirty="0" smtClean="0">
                <a:hlinkClick r:id="rId4"/>
              </a:rPr>
              <a:t>Key take-home messages</a:t>
            </a:r>
            <a:endParaRPr lang="en-GB" dirty="0" smtClean="0"/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b="1" dirty="0" smtClean="0"/>
              <a:t>Ocean Observations</a:t>
            </a:r>
            <a:endParaRPr lang="en-GB" b="1" dirty="0"/>
          </a:p>
          <a:p>
            <a:r>
              <a:rPr lang="da-DK" dirty="0" smtClean="0"/>
              <a:t>Atlantic Ocean Observations (AtlantOS BluePrint): </a:t>
            </a:r>
            <a:r>
              <a:rPr lang="da-DK" dirty="0" err="1" smtClean="0">
                <a:hlinkClick r:id="rId5"/>
              </a:rPr>
              <a:t>Key</a:t>
            </a:r>
            <a:r>
              <a:rPr lang="da-DK" dirty="0">
                <a:hlinkClick r:id="rId5"/>
              </a:rPr>
              <a:t> </a:t>
            </a:r>
            <a:r>
              <a:rPr lang="da-DK" dirty="0" err="1" smtClean="0">
                <a:hlinkClick r:id="rId5"/>
              </a:rPr>
              <a:t>take-home</a:t>
            </a:r>
            <a:r>
              <a:rPr lang="da-DK" dirty="0" smtClean="0">
                <a:hlinkClick r:id="rId5"/>
              </a:rPr>
              <a:t> </a:t>
            </a:r>
            <a:r>
              <a:rPr lang="da-DK" dirty="0" err="1" smtClean="0">
                <a:hlinkClick r:id="rId5"/>
              </a:rPr>
              <a:t>messages</a:t>
            </a:r>
            <a:r>
              <a:rPr lang="da-DK" dirty="0" smtClean="0">
                <a:hlinkClick r:id="rId5"/>
              </a:rPr>
              <a:t> </a:t>
            </a:r>
            <a:endParaRPr lang="da-DK" dirty="0" smtClean="0"/>
          </a:p>
          <a:p>
            <a:r>
              <a:rPr lang="en-GB" sz="2900" dirty="0"/>
              <a:t>Impact assessment study on societal benefits of Arctic observing systems: </a:t>
            </a:r>
            <a:r>
              <a:rPr lang="da-DK" dirty="0" smtClean="0">
                <a:solidFill>
                  <a:srgbClr val="FF0000"/>
                </a:solidFill>
                <a:hlinkClick r:id="rId6"/>
              </a:rPr>
              <a:t>IMOBAR </a:t>
            </a:r>
            <a:r>
              <a:rPr lang="da-DK" dirty="0" err="1" smtClean="0">
                <a:solidFill>
                  <a:srgbClr val="FF0000"/>
                </a:solidFill>
                <a:hlinkClick r:id="rId6"/>
              </a:rPr>
              <a:t>report</a:t>
            </a:r>
            <a:endParaRPr lang="da-DK" dirty="0" smtClean="0">
              <a:solidFill>
                <a:srgbClr val="FF0000"/>
              </a:solidFill>
            </a:endParaRPr>
          </a:p>
          <a:p>
            <a:r>
              <a:rPr lang="da-DK" dirty="0" err="1" smtClean="0"/>
              <a:t>Slowing</a:t>
            </a:r>
            <a:r>
              <a:rPr lang="da-DK" dirty="0" smtClean="0"/>
              <a:t> </a:t>
            </a:r>
            <a:r>
              <a:rPr lang="da-DK" dirty="0"/>
              <a:t>of the Gulf </a:t>
            </a:r>
            <a:r>
              <a:rPr lang="da-DK" dirty="0" err="1" smtClean="0"/>
              <a:t>Stream</a:t>
            </a:r>
            <a:r>
              <a:rPr lang="da-DK" dirty="0" smtClean="0"/>
              <a:t>: </a:t>
            </a:r>
            <a:r>
              <a:rPr lang="da-DK" dirty="0" smtClean="0">
                <a:hlinkClick r:id="rId7"/>
              </a:rPr>
              <a:t>Briefing Note</a:t>
            </a:r>
            <a:endParaRPr lang="da-DK" dirty="0"/>
          </a:p>
          <a:p>
            <a:r>
              <a:rPr lang="en-GB" dirty="0" smtClean="0"/>
              <a:t>Oceans Observations </a:t>
            </a:r>
            <a:r>
              <a:rPr lang="en-GB" dirty="0"/>
              <a:t>and </a:t>
            </a:r>
            <a:r>
              <a:rPr lang="en-GB" dirty="0" smtClean="0"/>
              <a:t>Predictions: </a:t>
            </a:r>
            <a:r>
              <a:rPr lang="en-GB" dirty="0" smtClean="0">
                <a:hlinkClick r:id="rId8"/>
              </a:rPr>
              <a:t>Briefing Note </a:t>
            </a:r>
            <a:endParaRPr lang="en-GB" dirty="0" smtClean="0"/>
          </a:p>
          <a:p>
            <a:r>
              <a:rPr lang="en-GB" dirty="0"/>
              <a:t>Representativeness of Ocean Observations and Flux </a:t>
            </a:r>
            <a:r>
              <a:rPr lang="en-GB" dirty="0" smtClean="0"/>
              <a:t>Calculations: </a:t>
            </a:r>
            <a:r>
              <a:rPr lang="en-GB" dirty="0" smtClean="0">
                <a:hlinkClick r:id="rId9"/>
              </a:rPr>
              <a:t>Key take-home messages</a:t>
            </a:r>
            <a:endParaRPr lang="en-GB" dirty="0" smtClean="0"/>
          </a:p>
          <a:p>
            <a:r>
              <a:rPr lang="en-GB" dirty="0"/>
              <a:t>Subpolar North Atlantic Eastern </a:t>
            </a:r>
            <a:r>
              <a:rPr lang="en-GB" dirty="0" smtClean="0"/>
              <a:t>Boundary: </a:t>
            </a:r>
            <a:r>
              <a:rPr lang="en-GB" dirty="0" smtClean="0">
                <a:hlinkClick r:id="rId10"/>
              </a:rPr>
              <a:t>Key take-home messages</a:t>
            </a:r>
            <a:endParaRPr lang="en-GB" dirty="0" smtClean="0"/>
          </a:p>
          <a:p>
            <a:r>
              <a:rPr lang="en-GB" dirty="0"/>
              <a:t>Marine Microbiome </a:t>
            </a:r>
            <a:r>
              <a:rPr lang="en-GB" dirty="0" smtClean="0"/>
              <a:t>Roadmap: </a:t>
            </a:r>
            <a:r>
              <a:rPr lang="en-GB" dirty="0" smtClean="0">
                <a:hlinkClick r:id="rId11"/>
              </a:rPr>
              <a:t>Key take-home messages</a:t>
            </a:r>
            <a:endParaRPr lang="en-GB" dirty="0" smtClean="0"/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b="1" dirty="0" err="1" smtClean="0"/>
              <a:t>Climate</a:t>
            </a:r>
            <a:r>
              <a:rPr lang="da-DK" b="1" dirty="0" smtClean="0"/>
              <a:t> Services</a:t>
            </a:r>
          </a:p>
          <a:p>
            <a:pPr marL="0" indent="0">
              <a:buNone/>
            </a:pPr>
            <a:r>
              <a:rPr lang="en-GB" dirty="0"/>
              <a:t>How can we use climate predictions to adapt to the future</a:t>
            </a:r>
            <a:r>
              <a:rPr lang="en-GB" dirty="0" smtClean="0"/>
              <a:t>? </a:t>
            </a:r>
            <a:r>
              <a:rPr lang="en-GB" dirty="0" smtClean="0">
                <a:hlinkClick r:id="rId12"/>
              </a:rPr>
              <a:t>Booklet</a:t>
            </a:r>
            <a:endParaRPr lang="en-GB" dirty="0" smtClean="0"/>
          </a:p>
          <a:p>
            <a:pPr marL="0" indent="0">
              <a:buNone/>
            </a:pPr>
            <a:r>
              <a:rPr lang="en-GB" sz="2900" dirty="0"/>
              <a:t>Recommendations to Horizon Europe on research needs for Climate Modelling and Climate Services:  </a:t>
            </a:r>
            <a:r>
              <a:rPr lang="en-GB" dirty="0" smtClean="0">
                <a:solidFill>
                  <a:srgbClr val="FF0000"/>
                </a:solidFill>
                <a:hlinkClick r:id="rId13"/>
              </a:rPr>
              <a:t>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8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Contribution</a:t>
            </a:r>
            <a:r>
              <a:rPr lang="da-DK" b="1" dirty="0" smtClean="0"/>
              <a:t> to </a:t>
            </a:r>
            <a:r>
              <a:rPr lang="da-DK" b="1" dirty="0" err="1" smtClean="0"/>
              <a:t>broader</a:t>
            </a:r>
            <a:r>
              <a:rPr lang="da-DK" b="1" dirty="0"/>
              <a:t> </a:t>
            </a:r>
            <a:r>
              <a:rPr lang="da-DK" b="1" dirty="0" err="1" smtClean="0"/>
              <a:t>strategies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76864" cy="53285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</a:t>
            </a:r>
            <a:r>
              <a:rPr lang="en-GB" sz="2400" dirty="0"/>
              <a:t>EU Blue Growth </a:t>
            </a:r>
            <a:r>
              <a:rPr lang="en-GB" sz="2400" dirty="0" smtClean="0"/>
              <a:t>Strategy: </a:t>
            </a:r>
            <a:r>
              <a:rPr lang="en-GB" sz="2400" dirty="0" smtClean="0">
                <a:hlinkClick r:id="rId3"/>
              </a:rPr>
              <a:t>Contribution</a:t>
            </a:r>
            <a:endParaRPr lang="en-GB" sz="2400" dirty="0"/>
          </a:p>
          <a:p>
            <a:r>
              <a:rPr lang="en-GB" sz="2400" dirty="0"/>
              <a:t>The UN Sustainable Development </a:t>
            </a:r>
            <a:r>
              <a:rPr lang="en-GB" sz="2400" dirty="0" smtClean="0"/>
              <a:t>Goals: </a:t>
            </a:r>
            <a:r>
              <a:rPr lang="en-GB" sz="2400" dirty="0" smtClean="0">
                <a:hlinkClick r:id="rId4"/>
              </a:rPr>
              <a:t>SDG 9, 13, 14 </a:t>
            </a:r>
            <a:endParaRPr lang="en-GB" sz="2400" dirty="0"/>
          </a:p>
          <a:p>
            <a:r>
              <a:rPr lang="da-DK" sz="2400" dirty="0"/>
              <a:t>Atlantic Ocean Observations </a:t>
            </a:r>
            <a:r>
              <a:rPr lang="da-DK" sz="2400" dirty="0" smtClean="0"/>
              <a:t>&amp; </a:t>
            </a:r>
            <a:r>
              <a:rPr lang="da-DK" sz="2400" dirty="0" err="1" smtClean="0"/>
              <a:t>Transatlantic</a:t>
            </a:r>
            <a:r>
              <a:rPr lang="da-DK" sz="2400" dirty="0" smtClean="0"/>
              <a:t> C</a:t>
            </a:r>
            <a:r>
              <a:rPr lang="en-GB" sz="2400" dirty="0" err="1" smtClean="0"/>
              <a:t>ooperation</a:t>
            </a:r>
            <a:r>
              <a:rPr lang="en-GB" sz="2400" dirty="0" smtClean="0"/>
              <a:t> including Galway and Belem Statements: </a:t>
            </a:r>
            <a:r>
              <a:rPr lang="en-GB" sz="2400" dirty="0" smtClean="0">
                <a:hlinkClick r:id="rId5"/>
              </a:rPr>
              <a:t>Contributions</a:t>
            </a:r>
            <a:endParaRPr lang="en-GB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Other examples:</a:t>
            </a:r>
          </a:p>
          <a:p>
            <a:r>
              <a:rPr lang="en-US" sz="2400" dirty="0" smtClean="0"/>
              <a:t>UN </a:t>
            </a:r>
            <a:r>
              <a:rPr lang="en-US" sz="2400" dirty="0"/>
              <a:t>Ocean </a:t>
            </a:r>
            <a:r>
              <a:rPr lang="en-US" sz="2400" dirty="0" smtClean="0"/>
              <a:t>Decade,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global planning meeting Copenhagen 13-14 May (Predicted Ocean)</a:t>
            </a:r>
            <a:endParaRPr lang="en-US" sz="2400" dirty="0"/>
          </a:p>
          <a:p>
            <a:r>
              <a:rPr lang="en-US" sz="2400" dirty="0" smtClean="0"/>
              <a:t>Promoting establishment of Arctic GOOS (GRA) in partnership with EUROGOOS and SAON.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602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Research </a:t>
            </a:r>
            <a:r>
              <a:rPr lang="da-DK" dirty="0" err="1" smtClean="0"/>
              <a:t>gaps</a:t>
            </a:r>
            <a:r>
              <a:rPr lang="da-DK" dirty="0" smtClean="0"/>
              <a:t> for Horizon Europe</a:t>
            </a:r>
            <a:br>
              <a:rPr lang="da-DK" dirty="0" smtClean="0"/>
            </a:br>
            <a:r>
              <a:rPr lang="da-DK" dirty="0" smtClean="0"/>
              <a:t>Reference: WP1-WP4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4" y="980728"/>
            <a:ext cx="828099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Research </a:t>
            </a:r>
            <a:r>
              <a:rPr lang="da-DK" dirty="0" err="1" smtClean="0"/>
              <a:t>gaps</a:t>
            </a:r>
            <a:r>
              <a:rPr lang="da-DK" dirty="0" smtClean="0"/>
              <a:t> for Horizon Europe</a:t>
            </a:r>
            <a:br>
              <a:rPr lang="da-DK" dirty="0" smtClean="0"/>
            </a:br>
            <a:r>
              <a:rPr lang="da-DK" dirty="0" smtClean="0"/>
              <a:t>Reference: WP5 (All the case studies)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1" y="975970"/>
            <a:ext cx="8200143" cy="58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Inputs to Horizon Europe 5 Missions </a:t>
            </a:r>
            <a:r>
              <a:rPr lang="da-DK" b="1" dirty="0" err="1" smtClean="0"/>
              <a:t>Areas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525" y="3501008"/>
            <a:ext cx="7344816" cy="2160239"/>
          </a:xfrm>
        </p:spPr>
        <p:txBody>
          <a:bodyPr numCol="2"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Healthy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oceans, seas, coastal and inland waters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Adaptation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to climate change </a:t>
            </a:r>
            <a:r>
              <a:rPr lang="en-GB" dirty="0"/>
              <a:t>including societal transformation</a:t>
            </a:r>
          </a:p>
          <a:p>
            <a:r>
              <a:rPr lang="en-GB" dirty="0" smtClean="0"/>
              <a:t>Cancer</a:t>
            </a:r>
            <a:endParaRPr lang="en-GB" dirty="0"/>
          </a:p>
          <a:p>
            <a:r>
              <a:rPr lang="en-GB" dirty="0" smtClean="0"/>
              <a:t>Climate-neutral </a:t>
            </a:r>
            <a:r>
              <a:rPr lang="en-GB" dirty="0"/>
              <a:t>and smart cities</a:t>
            </a:r>
          </a:p>
          <a:p>
            <a:r>
              <a:rPr lang="en-GB" dirty="0" smtClean="0"/>
              <a:t>Soil </a:t>
            </a:r>
            <a:r>
              <a:rPr lang="en-GB" dirty="0"/>
              <a:t>health and food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07" y="1124744"/>
            <a:ext cx="6820852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Healthy oceans, seas, coastal </a:t>
            </a:r>
            <a:r>
              <a:rPr lang="en-GB" b="1" dirty="0" smtClean="0"/>
              <a:t>and</a:t>
            </a:r>
            <a:br>
              <a:rPr lang="en-GB" b="1" dirty="0" smtClean="0"/>
            </a:br>
            <a:r>
              <a:rPr lang="en-GB" b="1" dirty="0" smtClean="0"/>
              <a:t>inland waters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4392488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Blue-Action</a:t>
            </a:r>
            <a:r>
              <a:rPr lang="en-GB" dirty="0" smtClean="0"/>
              <a:t> can contribute towards the following issues:</a:t>
            </a:r>
          </a:p>
          <a:p>
            <a:r>
              <a:rPr lang="en-GB" dirty="0" smtClean="0"/>
              <a:t>transition </a:t>
            </a:r>
            <a:r>
              <a:rPr lang="en-GB" dirty="0"/>
              <a:t>to a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circular</a:t>
            </a:r>
            <a:r>
              <a:rPr lang="en-GB" dirty="0"/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and blue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economy 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adaption to and mitigation</a:t>
            </a:r>
            <a:r>
              <a:rPr lang="en-GB" dirty="0"/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climate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change in the ocean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sustainable use and management of ocean resources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ocean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governance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ocean economics applied to maritime activities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92080" y="2551708"/>
            <a:ext cx="3312368" cy="482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800" dirty="0" smtClean="0">
                <a:solidFill>
                  <a:srgbClr val="2A2B6A"/>
                </a:solidFill>
              </a:rPr>
              <a:t>CS: </a:t>
            </a:r>
            <a:r>
              <a:rPr lang="da-DK" sz="1800" dirty="0" err="1" smtClean="0">
                <a:solidFill>
                  <a:srgbClr val="2A2B6A"/>
                </a:solidFill>
              </a:rPr>
              <a:t>Fishery</a:t>
            </a:r>
            <a:r>
              <a:rPr lang="da-DK" sz="1800" dirty="0">
                <a:solidFill>
                  <a:srgbClr val="2A2B6A"/>
                </a:solidFill>
              </a:rPr>
              <a:t>, </a:t>
            </a:r>
            <a:r>
              <a:rPr lang="da-DK" sz="1800" dirty="0" smtClean="0">
                <a:solidFill>
                  <a:srgbClr val="2A2B6A"/>
                </a:solidFill>
              </a:rPr>
              <a:t>Shipping</a:t>
            </a:r>
            <a:endParaRPr lang="en-GB" sz="1800" dirty="0">
              <a:solidFill>
                <a:srgbClr val="2A2B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2080" y="1822380"/>
            <a:ext cx="343132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A2B6A"/>
                </a:solidFill>
              </a:rPr>
              <a:t>CS: Snowmaking, Shipping, Fishery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51558" y="3573016"/>
            <a:ext cx="3312368" cy="482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800" dirty="0" smtClean="0">
                <a:solidFill>
                  <a:srgbClr val="2A2B6A"/>
                </a:solidFill>
              </a:rPr>
              <a:t>CS: </a:t>
            </a:r>
            <a:r>
              <a:rPr lang="da-DK" sz="1800" dirty="0" err="1" smtClean="0">
                <a:solidFill>
                  <a:srgbClr val="2A2B6A"/>
                </a:solidFill>
              </a:rPr>
              <a:t>Fishery</a:t>
            </a:r>
            <a:endParaRPr lang="en-GB" sz="1800" dirty="0">
              <a:solidFill>
                <a:srgbClr val="2A2B6A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30783" y="5056308"/>
            <a:ext cx="3312368" cy="482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800" dirty="0" smtClean="0">
                <a:solidFill>
                  <a:srgbClr val="2A2B6A"/>
                </a:solidFill>
              </a:rPr>
              <a:t>CS: Shipping, </a:t>
            </a:r>
            <a:r>
              <a:rPr lang="da-DK" sz="1800" dirty="0" err="1" smtClean="0">
                <a:solidFill>
                  <a:srgbClr val="2A2B6A"/>
                </a:solidFill>
              </a:rPr>
              <a:t>Fishery</a:t>
            </a:r>
            <a:endParaRPr lang="en-GB" sz="1800" dirty="0">
              <a:solidFill>
                <a:srgbClr val="2A2B6A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5600" y="4559051"/>
            <a:ext cx="3312368" cy="482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800" dirty="0" smtClean="0">
                <a:solidFill>
                  <a:srgbClr val="2A2B6A"/>
                </a:solidFill>
              </a:rPr>
              <a:t>WP2</a:t>
            </a:r>
            <a:endParaRPr lang="en-GB" sz="1800" dirty="0">
              <a:solidFill>
                <a:srgbClr val="2A2B6A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90" y="0"/>
            <a:ext cx="2524478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2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12" y="0"/>
            <a:ext cx="2600688" cy="2076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Adaptation to climate change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including </a:t>
            </a:r>
            <a:r>
              <a:rPr lang="en-GB" b="1" dirty="0"/>
              <a:t>societal </a:t>
            </a:r>
            <a:r>
              <a:rPr lang="en-GB" b="1" dirty="0" smtClean="0"/>
              <a:t>transformation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4248472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Blue-Action</a:t>
            </a:r>
            <a:r>
              <a:rPr lang="en-GB" dirty="0"/>
              <a:t> can contribute </a:t>
            </a:r>
            <a:r>
              <a:rPr lang="en-GB" dirty="0" smtClean="0"/>
              <a:t>towards </a:t>
            </a:r>
            <a:r>
              <a:rPr lang="en-GB" dirty="0"/>
              <a:t>the </a:t>
            </a:r>
            <a:r>
              <a:rPr lang="en-GB" dirty="0" smtClean="0"/>
              <a:t>following:</a:t>
            </a:r>
            <a:endParaRPr lang="en-GB" dirty="0"/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offer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solutions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preparedness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for the impact of climate change to protect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lives and assets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support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climate adaptation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by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connecting </a:t>
            </a:r>
            <a:r>
              <a:rPr lang="en-GB" sz="2200" i="1" dirty="0"/>
              <a:t>citizens with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science and public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policy 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demonstrate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research and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innovation’s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relevance for society </a:t>
            </a: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52120" y="1844824"/>
            <a:ext cx="1656184" cy="482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800" dirty="0" smtClean="0">
                <a:solidFill>
                  <a:srgbClr val="2A2B6A"/>
                </a:solidFill>
              </a:rPr>
              <a:t>All CS</a:t>
            </a:r>
            <a:endParaRPr lang="en-GB" sz="1800" dirty="0">
              <a:solidFill>
                <a:srgbClr val="2A2B6A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120" y="3573016"/>
            <a:ext cx="1656184" cy="482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800" dirty="0" smtClean="0">
                <a:solidFill>
                  <a:srgbClr val="2A2B6A"/>
                </a:solidFill>
              </a:rPr>
              <a:t>All CS, all </a:t>
            </a:r>
            <a:r>
              <a:rPr lang="da-DK" sz="1800" dirty="0" err="1" smtClean="0">
                <a:solidFill>
                  <a:srgbClr val="2A2B6A"/>
                </a:solidFill>
              </a:rPr>
              <a:t>WPs</a:t>
            </a:r>
            <a:endParaRPr lang="en-GB" sz="1800" dirty="0">
              <a:solidFill>
                <a:srgbClr val="2A2B6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52120" y="4653136"/>
            <a:ext cx="1656184" cy="482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800" dirty="0" smtClean="0">
                <a:solidFill>
                  <a:srgbClr val="2A2B6A"/>
                </a:solidFill>
              </a:rPr>
              <a:t>All </a:t>
            </a:r>
            <a:r>
              <a:rPr lang="da-DK" sz="1800" dirty="0" err="1" smtClean="0">
                <a:solidFill>
                  <a:srgbClr val="2A2B6A"/>
                </a:solidFill>
              </a:rPr>
              <a:t>WPs</a:t>
            </a:r>
            <a:r>
              <a:rPr lang="da-DK" sz="1800" dirty="0" smtClean="0">
                <a:solidFill>
                  <a:srgbClr val="2A2B6A"/>
                </a:solidFill>
              </a:rPr>
              <a:t> and CS</a:t>
            </a:r>
            <a:endParaRPr lang="en-GB" sz="1800" dirty="0">
              <a:solidFill>
                <a:srgbClr val="2A2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7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9" y="1052736"/>
            <a:ext cx="5208520" cy="421288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4" idx="0"/>
          </p:cNvCxnSpPr>
          <p:nvPr/>
        </p:nvCxnSpPr>
        <p:spPr>
          <a:xfrm flipV="1">
            <a:off x="2624024" y="4807517"/>
            <a:ext cx="519393" cy="637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0"/>
          </p:cNvCxnSpPr>
          <p:nvPr/>
        </p:nvCxnSpPr>
        <p:spPr>
          <a:xfrm flipH="1" flipV="1">
            <a:off x="4535638" y="3636445"/>
            <a:ext cx="540418" cy="1808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7" idx="0"/>
          </p:cNvCxnSpPr>
          <p:nvPr/>
        </p:nvCxnSpPr>
        <p:spPr>
          <a:xfrm flipH="1" flipV="1">
            <a:off x="5796137" y="3789040"/>
            <a:ext cx="1309076" cy="1655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355976" y="5444553"/>
            <a:ext cx="144016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800" dirty="0" smtClean="0">
                <a:solidFill>
                  <a:srgbClr val="2A2B6A"/>
                </a:solidFill>
              </a:rPr>
              <a:t>CS: TRM</a:t>
            </a:r>
            <a:endParaRPr lang="en-GB" sz="1800" dirty="0">
              <a:solidFill>
                <a:srgbClr val="2A2B6A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1600" y="5444553"/>
            <a:ext cx="330484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2A2B6A"/>
                </a:solidFill>
              </a:rPr>
              <a:t>Climate: </a:t>
            </a:r>
            <a:r>
              <a:rPr lang="en-GB" dirty="0" smtClean="0">
                <a:solidFill>
                  <a:srgbClr val="2A2B6A"/>
                </a:solidFill>
              </a:rPr>
              <a:t>WPs all, CS on Snowmaking, TRM, Shipping</a:t>
            </a:r>
            <a:r>
              <a:rPr lang="en-GB" dirty="0">
                <a:solidFill>
                  <a:srgbClr val="2A2B6A"/>
                </a:solidFill>
              </a:rPr>
              <a:t>, </a:t>
            </a:r>
            <a:r>
              <a:rPr lang="en-GB" dirty="0" smtClean="0">
                <a:solidFill>
                  <a:srgbClr val="2A2B6A"/>
                </a:solidFill>
              </a:rPr>
              <a:t>Fishery, Yamal</a:t>
            </a:r>
            <a:endParaRPr lang="en-GB" dirty="0">
              <a:solidFill>
                <a:srgbClr val="2A2B6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80120" y="5444552"/>
            <a:ext cx="1850186" cy="923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dirty="0">
                <a:solidFill>
                  <a:srgbClr val="2A2B6A"/>
                </a:solidFill>
              </a:rPr>
              <a:t>CS: Fishery, </a:t>
            </a:r>
            <a:r>
              <a:rPr lang="en-GB" dirty="0" smtClean="0">
                <a:solidFill>
                  <a:srgbClr val="2A2B6A"/>
                </a:solidFill>
              </a:rPr>
              <a:t>Yamal, Snowmaking</a:t>
            </a:r>
            <a:endParaRPr lang="en-GB" dirty="0">
              <a:solidFill>
                <a:srgbClr val="2A2B6A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71600" y="5265619"/>
            <a:ext cx="792088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9" y="476672"/>
            <a:ext cx="6516058" cy="1900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8020"/>
            <a:ext cx="5255339" cy="8607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dirty="0" smtClean="0"/>
              <a:t>Inputs to Horizon Europe </a:t>
            </a:r>
            <a:r>
              <a:rPr lang="da-DK" b="1" dirty="0" err="1" smtClean="0"/>
              <a:t>Pillar</a:t>
            </a:r>
            <a:r>
              <a:rPr lang="da-DK" b="1" dirty="0" smtClean="0"/>
              <a:t>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418046"/>
      </p:ext>
    </p:extLst>
  </p:cSld>
  <p:clrMapOvr>
    <a:masterClrMapping/>
  </p:clrMapOvr>
</p:sld>
</file>

<file path=ppt/theme/theme1.xml><?xml version="1.0" encoding="utf-8"?>
<a:theme xmlns:a="http://schemas.openxmlformats.org/drawingml/2006/main" name="Blue-Action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Blue-ActionNEW</Template>
  <TotalTime>98</TotalTime>
  <Words>587</Words>
  <Application>Microsoft Office PowerPoint</Application>
  <PresentationFormat>On-screen Show (4:3)</PresentationFormat>
  <Paragraphs>79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Blue-ActionNEW</vt:lpstr>
      <vt:lpstr>PowerPoint Presentation</vt:lpstr>
      <vt:lpstr>Take-home messages for policy makers</vt:lpstr>
      <vt:lpstr>Contribution to broader strategies</vt:lpstr>
      <vt:lpstr>Research gaps for Horizon Europe Reference: WP1-WP4</vt:lpstr>
      <vt:lpstr>Research gaps for Horizon Europe Reference: WP5 (All the case studies)</vt:lpstr>
      <vt:lpstr>Inputs to Horizon Europe 5 Missions Areas</vt:lpstr>
      <vt:lpstr>Healthy oceans, seas, coastal and inland waters</vt:lpstr>
      <vt:lpstr>Adaptation to climate change  including societal transformation</vt:lpstr>
      <vt:lpstr>Inputs to Horizon Europe Pillar 2</vt:lpstr>
      <vt:lpstr>Thank you!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Bearzotti</dc:creator>
  <cp:lastModifiedBy>Chiara Bearzotti</cp:lastModifiedBy>
  <cp:revision>17</cp:revision>
  <dcterms:created xsi:type="dcterms:W3CDTF">2020-02-23T09:58:32Z</dcterms:created>
  <dcterms:modified xsi:type="dcterms:W3CDTF">2020-05-06T11:35:21Z</dcterms:modified>
</cp:coreProperties>
</file>