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69" r:id="rId3"/>
    <p:sldId id="273" r:id="rId4"/>
    <p:sldId id="267" r:id="rId5"/>
    <p:sldId id="276" r:id="rId6"/>
    <p:sldId id="256" r:id="rId7"/>
    <p:sldId id="275" r:id="rId8"/>
    <p:sldId id="277" r:id="rId9"/>
    <p:sldId id="274" r:id="rId10"/>
    <p:sldId id="261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7485" autoAdjust="0"/>
  </p:normalViewPr>
  <p:slideViewPr>
    <p:cSldViewPr>
      <p:cViewPr>
        <p:scale>
          <a:sx n="75" d="100"/>
          <a:sy n="75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Greenland ice sheet melting scenario for 1920-2014 based on Bamber et al. (2018) and Box and Colgan (2013)</a:t>
            </a:r>
          </a:p>
          <a:p>
            <a:r>
              <a:rPr lang="en-GB" dirty="0"/>
              <a:t>Imposed in 10-member simulations from IPSL-CM5A-LR OAGCM (about 1° resolution)</a:t>
            </a:r>
          </a:p>
          <a:p>
            <a:endParaRPr lang="en-GB" dirty="0"/>
          </a:p>
          <a:p>
            <a:r>
              <a:rPr lang="en-GB" dirty="0"/>
              <a:t>Decrease of convection in the Labrador Sea over the period</a:t>
            </a:r>
          </a:p>
          <a:p>
            <a:endParaRPr lang="en-GB" dirty="0"/>
          </a:p>
          <a:p>
            <a:r>
              <a:rPr lang="en-GB" dirty="0"/>
              <a:t>About 0.5 </a:t>
            </a:r>
            <a:r>
              <a:rPr lang="en-GB" dirty="0" err="1"/>
              <a:t>Sv</a:t>
            </a:r>
            <a:r>
              <a:rPr lang="en-GB" dirty="0"/>
              <a:t> of </a:t>
            </a:r>
            <a:r>
              <a:rPr lang="en-GB" dirty="0" err="1"/>
              <a:t>additionnal</a:t>
            </a:r>
            <a:r>
              <a:rPr lang="en-GB" dirty="0"/>
              <a:t> AMOC weakening over the period</a:t>
            </a:r>
          </a:p>
          <a:p>
            <a:r>
              <a:rPr lang="en-GB" dirty="0"/>
              <a:t>Impact on decadal variability of SST and the 1995 abrupt warming: better representation(!)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0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0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4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2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tiff"/><Relationship Id="rId5" Type="http://schemas.openxmlformats.org/officeDocument/2006/relationships/image" Target="../media/image4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44259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M. Olsen,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www.blue-action.eu</a:t>
            </a:r>
            <a:r>
              <a:rPr lang="da-DK" dirty="0"/>
              <a:t> </a:t>
            </a:r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/>
              <a:t>WP3</a:t>
            </a:r>
          </a:p>
          <a:p>
            <a:r>
              <a:rPr lang="en-GB" dirty="0"/>
              <a:t>Linkages of Arctic climate changes to lower latitudes </a:t>
            </a:r>
            <a:endParaRPr lang="en-GB" dirty="0" smtClean="0"/>
          </a:p>
          <a:p>
            <a:r>
              <a:rPr lang="da-DK" b="1" dirty="0" err="1" smtClean="0"/>
              <a:t>Lead</a:t>
            </a:r>
            <a:r>
              <a:rPr lang="da-DK" b="1" dirty="0"/>
              <a:t>: </a:t>
            </a:r>
            <a:r>
              <a:rPr lang="da-DK" dirty="0"/>
              <a:t>Yongqi Gao (NERSC) and Guillaume Gastineau (CNRS</a:t>
            </a:r>
            <a:r>
              <a:rPr lang="da-DK" dirty="0" smtClean="0"/>
              <a:t>)</a:t>
            </a:r>
          </a:p>
          <a:p>
            <a:r>
              <a:rPr lang="da-DK" b="1" dirty="0" smtClean="0"/>
              <a:t>Presenter: </a:t>
            </a:r>
            <a:r>
              <a:rPr lang="da-DK" dirty="0"/>
              <a:t>Yongqi Gao (NERSC) 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54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</a:p>
          <a:p>
            <a:pPr marL="0" indent="0">
              <a:buNone/>
            </a:pPr>
            <a:r>
              <a:rPr lang="en-US" dirty="0"/>
              <a:t>Twitter: @BG10Blueaction </a:t>
            </a:r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</a:p>
          <a:p>
            <a:pPr marL="0" indent="0">
              <a:buNone/>
            </a:pPr>
            <a:r>
              <a:rPr lang="en-US" dirty="0"/>
              <a:t>www.blue-action.eu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cs typeface="Aharoni" panose="02010803020104030203" pitchFamily="2" charset="-79"/>
              </a:rPr>
              <a:t>Arctic Warming impacts by atmospheric pathways</a:t>
            </a:r>
            <a:endParaRPr lang="da-DK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528231-0F64-4709-97C7-07E26C56D80E}"/>
              </a:ext>
            </a:extLst>
          </p:cNvPr>
          <p:cNvSpPr txBox="1"/>
          <p:nvPr/>
        </p:nvSpPr>
        <p:spPr>
          <a:xfrm>
            <a:off x="986650" y="5949279"/>
            <a:ext cx="590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nb-NO" sz="1600" dirty="0">
                <a:solidFill>
                  <a:prstClr val="black"/>
                </a:solidFill>
                <a:cs typeface="Aharoni" panose="02010803020104030203" pitchFamily="2" charset="-79"/>
              </a:rPr>
              <a:t>Liang et al. 2020: </a:t>
            </a:r>
            <a:r>
              <a:rPr lang="nb-NO" sz="1600" i="1" dirty="0">
                <a:solidFill>
                  <a:prstClr val="black"/>
                </a:solidFill>
                <a:cs typeface="Aharoni" panose="02010803020104030203" pitchFamily="2" charset="-79"/>
              </a:rPr>
              <a:t>Geophysical Research Letters</a:t>
            </a:r>
            <a:r>
              <a:rPr lang="nb-NO" sz="1600" dirty="0">
                <a:solidFill>
                  <a:prstClr val="black"/>
                </a:solidFill>
                <a:cs typeface="Aharoni" panose="02010803020104030203" pitchFamily="2" charset="-79"/>
              </a:rPr>
              <a:t>, 47, e2019GL085397  </a:t>
            </a:r>
          </a:p>
          <a:p>
            <a:pPr lvl="0">
              <a:defRPr/>
            </a:pPr>
            <a:r>
              <a:rPr lang="nb-NO" sz="1600" dirty="0">
                <a:solidFill>
                  <a:prstClr val="black"/>
                </a:solidFill>
                <a:cs typeface="Aharoni" panose="02010803020104030203" pitchFamily="2" charset="-79"/>
              </a:rPr>
              <a:t>https://doi.org/10.1029/2019GL085397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haroni" panose="02010803020104030203" pitchFamily="2" charset="-79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ED470D49-ADD0-4C35-9E13-C54F9C1ED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470" r="48980"/>
          <a:stretch/>
        </p:blipFill>
        <p:spPr>
          <a:xfrm>
            <a:off x="1187624" y="1052736"/>
            <a:ext cx="7272807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 </a:t>
            </a:r>
            <a:r>
              <a:rPr lang="en-GB" b="1" dirty="0">
                <a:cs typeface="Aharoni" panose="02010803020104030203" pitchFamily="2" charset="-79"/>
              </a:rPr>
              <a:t>Arctic Warming impacts by atmospheric pathways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528231-0F64-4709-97C7-07E26C56D80E}"/>
              </a:ext>
            </a:extLst>
          </p:cNvPr>
          <p:cNvSpPr txBox="1"/>
          <p:nvPr/>
        </p:nvSpPr>
        <p:spPr>
          <a:xfrm>
            <a:off x="611560" y="62373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cs typeface="Aharoni" panose="02010803020104030203" pitchFamily="2" charset="-79"/>
              </a:rPr>
              <a:t>He S.P., 2020:  </a:t>
            </a:r>
            <a:r>
              <a:rPr lang="en-GB" i="1" dirty="0">
                <a:cs typeface="Aharoni" panose="02010803020104030203" pitchFamily="2" charset="-79"/>
              </a:rPr>
              <a:t>Geophysical Research Letters</a:t>
            </a:r>
            <a:r>
              <a:rPr lang="en-GB" dirty="0">
                <a:cs typeface="Aharoni" panose="02010803020104030203" pitchFamily="2" charset="-79"/>
              </a:rPr>
              <a:t>, https://doi.org/10.1029/2020GL087212</a:t>
            </a:r>
            <a:endParaRPr kumimoji="0" lang="en-GB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haroni" panose="02010803020104030203" pitchFamily="2" charset="-79"/>
            </a:endParaRPr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D89A416-4468-4106-9829-F32E2455A8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10" y="1053001"/>
            <a:ext cx="7224790" cy="507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80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8434305-493A-4D77-96FB-B36EA1D95F78}"/>
              </a:ext>
            </a:extLst>
          </p:cNvPr>
          <p:cNvSpPr/>
          <p:nvPr/>
        </p:nvSpPr>
        <p:spPr>
          <a:xfrm>
            <a:off x="971600" y="1844824"/>
            <a:ext cx="38649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Two single model studies :</a:t>
            </a:r>
          </a:p>
          <a:p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How sea ice loss contributes to the North Atlantic minimum warming (Suo et al. 2017</a:t>
            </a:r>
            <a:r>
              <a:rPr lang="en-GB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Role of sea ice constraining method and the near-term impacts of sea-ice loss in tropics and North Atlantic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(Simon et al., submitted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7B05702-1C42-714F-A8E4-F484A6825B62}"/>
              </a:ext>
            </a:extLst>
          </p:cNvPr>
          <p:cNvSpPr/>
          <p:nvPr/>
        </p:nvSpPr>
        <p:spPr>
          <a:xfrm>
            <a:off x="1100350" y="767871"/>
            <a:ext cx="7576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cs typeface="Arial" panose="020B0604020202020204" pitchFamily="34" charset="0"/>
              </a:rPr>
              <a:t>What is the role of ocean-atmosphere coupling in bridging to Arctic warming impact to </a:t>
            </a:r>
            <a:r>
              <a:rPr lang="en-GB" dirty="0" err="1" smtClean="0">
                <a:cs typeface="Arial" panose="020B0604020202020204" pitchFamily="34" charset="0"/>
              </a:rPr>
              <a:t>midlatitudes</a:t>
            </a:r>
            <a:r>
              <a:rPr lang="en-GB" dirty="0" smtClean="0"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and beyond?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CA0263A8-D36D-2F45-BF1B-304795C81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1"/>
          <a:stretch/>
        </p:blipFill>
        <p:spPr>
          <a:xfrm>
            <a:off x="1691680" y="4227519"/>
            <a:ext cx="2333031" cy="21527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5EC5176C-1727-244D-8237-7FEEF8420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477" y="6380254"/>
            <a:ext cx="2157439" cy="4331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29CB3AC8-0C1A-D847-B2FA-534886B2B5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179"/>
          <a:stretch/>
        </p:blipFill>
        <p:spPr>
          <a:xfrm>
            <a:off x="5278702" y="4655224"/>
            <a:ext cx="3613778" cy="172503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C6BE8790-6D8D-2C46-ACCB-1DFC9E9A2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2417110"/>
            <a:ext cx="3734809" cy="215273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429269EE-CB66-864D-A468-4BFF3445B827}"/>
              </a:ext>
            </a:extLst>
          </p:cNvPr>
          <p:cNvSpPr txBox="1"/>
          <p:nvPr/>
        </p:nvSpPr>
        <p:spPr>
          <a:xfrm>
            <a:off x="5455987" y="1943532"/>
            <a:ext cx="314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Anomalies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(IPSL)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Simon et al (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78FA401F-1616-694D-9E80-9E685E37CABF}"/>
              </a:ext>
            </a:extLst>
          </p:cNvPr>
          <p:cNvSpPr txBox="1"/>
          <p:nvPr/>
        </p:nvSpPr>
        <p:spPr>
          <a:xfrm>
            <a:off x="1648577" y="3903439"/>
            <a:ext cx="25633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Anomalies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(BCM)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Suo</a:t>
            </a: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 2017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5BD6443-F9FA-4B43-B8DB-20DA6FAEB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156" y="4941168"/>
            <a:ext cx="317177" cy="72008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FB0DC388-4DD7-BD4A-8096-30A506D9C64C}"/>
              </a:ext>
            </a:extLst>
          </p:cNvPr>
          <p:cNvSpPr txBox="1"/>
          <p:nvPr/>
        </p:nvSpPr>
        <p:spPr>
          <a:xfrm rot="16200000">
            <a:off x="4485989" y="3313890"/>
            <a:ext cx="759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SST (in K)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320F6B0F-3000-F146-A872-86B1EF3FC890}"/>
              </a:ext>
            </a:extLst>
          </p:cNvPr>
          <p:cNvSpPr txBox="1"/>
          <p:nvPr/>
        </p:nvSpPr>
        <p:spPr>
          <a:xfrm rot="16200000">
            <a:off x="4245567" y="5195594"/>
            <a:ext cx="1217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Rainfall</a:t>
            </a:r>
            <a:r>
              <a:rPr lang="fr-FR" sz="1200" dirty="0"/>
              <a:t> (mm d</a:t>
            </a:r>
            <a:r>
              <a:rPr lang="fr-FR" sz="1200" baseline="30000" dirty="0"/>
              <a:t>-1</a:t>
            </a:r>
            <a:r>
              <a:rPr lang="fr-FR" sz="1200" dirty="0"/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E3E5E43A-B5B8-7C41-AC8F-2C4FBED982D8}"/>
              </a:ext>
            </a:extLst>
          </p:cNvPr>
          <p:cNvSpPr txBox="1"/>
          <p:nvPr/>
        </p:nvSpPr>
        <p:spPr>
          <a:xfrm rot="16200000">
            <a:off x="1159949" y="5261867"/>
            <a:ext cx="759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SST (in K)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545152B8-0D79-644A-8A6F-6BA9F4BD0E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2914"/>
          <a:stretch/>
        </p:blipFill>
        <p:spPr>
          <a:xfrm>
            <a:off x="8676456" y="2650604"/>
            <a:ext cx="423961" cy="1556792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 </a:t>
            </a:r>
            <a:r>
              <a:rPr lang="en-GB" b="1" dirty="0">
                <a:cs typeface="Aharoni" panose="02010803020104030203" pitchFamily="2" charset="-79"/>
              </a:rPr>
              <a:t>Arctic Warming impacts by atmospheric pathways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b="1" dirty="0" err="1"/>
              <a:t>Upcoming</a:t>
            </a:r>
            <a:r>
              <a:rPr lang="da-DK" sz="2800" b="1" dirty="0"/>
              <a:t> </a:t>
            </a:r>
            <a:r>
              <a:rPr lang="da-DK" sz="2800" b="1" dirty="0" err="1"/>
              <a:t>works</a:t>
            </a:r>
            <a:endParaRPr lang="da-DK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89F106D-E36F-5B4B-AFEF-1B577B2B6C55}"/>
              </a:ext>
            </a:extLst>
          </p:cNvPr>
          <p:cNvSpPr/>
          <p:nvPr/>
        </p:nvSpPr>
        <p:spPr>
          <a:xfrm>
            <a:off x="1110870" y="941690"/>
            <a:ext cx="7658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What is the role of ocean-atmosphere coupling in bridging to Arctic warming impact to </a:t>
            </a:r>
            <a:r>
              <a:rPr lang="en-US" sz="2000" dirty="0" err="1" smtClean="0">
                <a:cs typeface="Arial" panose="020B0604020202020204" pitchFamily="34" charset="0"/>
              </a:rPr>
              <a:t>midlatitudes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and beyond?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FBDC618-CFF0-D740-954A-89E0E93591DD}"/>
              </a:ext>
            </a:extLst>
          </p:cNvPr>
          <p:cNvSpPr/>
          <p:nvPr/>
        </p:nvSpPr>
        <p:spPr>
          <a:xfrm>
            <a:off x="1110870" y="1827401"/>
            <a:ext cx="71847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Coordinated experiments designed</a:t>
            </a:r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: 14-month coupled simulations with sea-ice loss: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 collaboration with APPLICATE and CMIP6, so that large number of </a:t>
            </a:r>
            <a:r>
              <a:rPr lang="en-GB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comparison with atmosphere-only and coupled long-term </a:t>
            </a:r>
            <a:r>
              <a:rPr lang="en-GB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</a:t>
            </a:r>
            <a:endParaRPr lang="en-GB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Subset of experiments designed to study the role of AMV and IPV for the sea ice loss </a:t>
            </a:r>
            <a:r>
              <a:rPr lang="en-GB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  <a:r>
              <a:rPr lang="en-GB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92334F-AD21-584F-A7ED-C943A214BE75}"/>
              </a:ext>
            </a:extLst>
          </p:cNvPr>
          <p:cNvSpPr/>
          <p:nvPr/>
        </p:nvSpPr>
        <p:spPr>
          <a:xfrm>
            <a:off x="1238850" y="5500389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Remaining questions: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Why are model experiments seems to underestimate the response to sea ice loss compared to observations?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Links between mean state and response to sea ice </a:t>
            </a:r>
            <a:r>
              <a:rPr lang="en-GB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endParaRPr lang="en-GB" altLang="zh-CN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Oceanic and atmospheric pathway for sea-ice loss </a:t>
            </a:r>
            <a:r>
              <a:rPr lang="en-GB" altLang="zh-CN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en-GB" altLang="zh-CN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E6CDE6CE-73BD-8043-A225-B50B3FF97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74"/>
          <a:stretch/>
        </p:blipFill>
        <p:spPr>
          <a:xfrm>
            <a:off x="2043192" y="3140968"/>
            <a:ext cx="5192139" cy="2097558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EC26CC9B-B908-014A-B278-4A766F77B2F2}"/>
              </a:ext>
            </a:extLst>
          </p:cNvPr>
          <p:cNvSpPr txBox="1"/>
          <p:nvPr/>
        </p:nvSpPr>
        <p:spPr>
          <a:xfrm>
            <a:off x="7235331" y="4310538"/>
            <a:ext cx="122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Smith et al., 2018, </a:t>
            </a:r>
            <a:r>
              <a:rPr lang="en-US" sz="1400" i="1" dirty="0"/>
              <a:t>GMD</a:t>
            </a:r>
          </a:p>
        </p:txBody>
      </p:sp>
    </p:spTree>
    <p:extLst>
      <p:ext uri="{BB962C8B-B14F-4D97-AF65-F5344CB8AC3E}">
        <p14:creationId xmlns:p14="http://schemas.microsoft.com/office/powerpoint/2010/main" val="40625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0BC0E08-B009-6F43-8324-FA35E997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13" y="188640"/>
            <a:ext cx="8179776" cy="994172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Impact of Arctic Ocean freshening on Northern Hemisphere climate</a:t>
            </a:r>
            <a: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</a:br>
            <a:endParaRPr lang="x-none" dirty="0">
              <a:solidFill>
                <a:srgbClr val="002060"/>
              </a:solidFill>
            </a:endParaRPr>
          </a:p>
        </p:txBody>
      </p:sp>
      <p:pic>
        <p:nvPicPr>
          <p:cNvPr id="11" name="image19.png">
            <a:extLst>
              <a:ext uri="{FF2B5EF4-FFF2-40B4-BE49-F238E27FC236}">
                <a16:creationId xmlns="" xmlns:a16="http://schemas.microsoft.com/office/drawing/2014/main" id="{A91A88F4-90EA-364E-855E-1FB09DAD35E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71105" y="3782617"/>
            <a:ext cx="2855036" cy="2244089"/>
          </a:xfrm>
          <a:prstGeom prst="rect">
            <a:avLst/>
          </a:prstGeom>
          <a:ln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C212210-853D-7844-8B8F-3369D0782F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" y="2047161"/>
            <a:ext cx="2694215" cy="3768328"/>
          </a:xfrm>
          <a:prstGeom prst="rect">
            <a:avLst/>
          </a:prstGeom>
        </p:spPr>
      </p:pic>
      <p:pic>
        <p:nvPicPr>
          <p:cNvPr id="13" name="image7.png">
            <a:extLst>
              <a:ext uri="{FF2B5EF4-FFF2-40B4-BE49-F238E27FC236}">
                <a16:creationId xmlns="" xmlns:a16="http://schemas.microsoft.com/office/drawing/2014/main" id="{CD0F3A19-F64E-D04C-AF0D-79D826F91CE1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271106" y="1714503"/>
            <a:ext cx="2855037" cy="2003822"/>
          </a:xfrm>
          <a:prstGeom prst="rect">
            <a:avLst/>
          </a:prstGeom>
          <a:ln/>
        </p:spPr>
      </p:pic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8E73D594-ED17-8B48-9988-BFCADAB74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46" y="2011916"/>
            <a:ext cx="3402975" cy="3913823"/>
          </a:xfrm>
          <a:ln w="38100"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x-none" sz="825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x-none" sz="2550" dirty="0"/>
              <a:t>New Greenland ice sheet melting scenario for 1920-2014 based on Bamber et al. (2018) and Box and Colgan (2013)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x-none" sz="2550" dirty="0"/>
              <a:t>Imposed in 10-member simulations from IPSL-CM5A-LR OAGCM (about 1° resolution)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x-none" sz="2550" dirty="0"/>
              <a:t>Decrease of convection in the Labrador Sea over the period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x-none" sz="2550" dirty="0"/>
              <a:t>About 0.5 Sv of additionnal AMOC weakening over the period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x-none" sz="2550" dirty="0"/>
              <a:t>Impact on decadal variability of SST and the 1995 abrupt warming: </a:t>
            </a:r>
            <a:r>
              <a:rPr lang="x-none" sz="2550"/>
              <a:t>better </a:t>
            </a:r>
            <a:r>
              <a:rPr lang="x-none" sz="2550" smtClean="0"/>
              <a:t>representation</a:t>
            </a:r>
            <a:r>
              <a:rPr lang="da-DK" sz="2550" dirty="0" smtClean="0"/>
              <a:t> </a:t>
            </a:r>
            <a:r>
              <a:rPr lang="x-none" sz="2550" smtClean="0"/>
              <a:t>(!)</a:t>
            </a:r>
            <a:endParaRPr lang="x-none" sz="2550" dirty="0"/>
          </a:p>
        </p:txBody>
      </p:sp>
    </p:spTree>
    <p:extLst>
      <p:ext uri="{BB962C8B-B14F-4D97-AF65-F5344CB8AC3E}">
        <p14:creationId xmlns:p14="http://schemas.microsoft.com/office/powerpoint/2010/main" val="29751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/>
              <a:t>Improve</a:t>
            </a:r>
            <a:r>
              <a:rPr lang="da-DK" b="1" dirty="0"/>
              <a:t> </a:t>
            </a:r>
            <a:r>
              <a:rPr lang="da-DK" b="1" dirty="0" err="1"/>
              <a:t>representation</a:t>
            </a:r>
            <a:r>
              <a:rPr lang="da-DK" b="1" dirty="0"/>
              <a:t> of </a:t>
            </a:r>
            <a:r>
              <a:rPr lang="da-DK" b="1" dirty="0" err="1"/>
              <a:t>surface</a:t>
            </a:r>
            <a:r>
              <a:rPr lang="da-DK" b="1" dirty="0"/>
              <a:t> heat </a:t>
            </a:r>
            <a:r>
              <a:rPr lang="da-DK" b="1" dirty="0" err="1"/>
              <a:t>flux</a:t>
            </a:r>
            <a:r>
              <a:rPr lang="da-DK" b="1" dirty="0"/>
              <a:t> in the </a:t>
            </a:r>
            <a:r>
              <a:rPr lang="da-DK" b="1" dirty="0" err="1"/>
              <a:t>Arctic</a:t>
            </a:r>
            <a:endParaRPr lang="en-GB" b="1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="" xmlns:a16="http://schemas.microsoft.com/office/drawing/2014/main" id="{C6F4663A-CFB4-064B-85D9-1BC51936B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52736"/>
            <a:ext cx="4032448" cy="5328592"/>
          </a:xfrm>
          <a:ln w="38100"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en-GB" sz="11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/>
              <a:t>New scheme to describe enhanced fluxes from sea ice leads included in </a:t>
            </a:r>
            <a:r>
              <a:rPr lang="en-GB" sz="3400" dirty="0" err="1" smtClean="0"/>
              <a:t>NorESM</a:t>
            </a:r>
            <a:endParaRPr lang="en-GB" sz="3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/>
              <a:t>20 member ensemble AGCM simulations performed with </a:t>
            </a:r>
            <a:r>
              <a:rPr lang="en-GB" sz="3400" dirty="0" err="1"/>
              <a:t>NorESM</a:t>
            </a:r>
            <a:r>
              <a:rPr lang="en-GB" sz="3400" dirty="0"/>
              <a:t> for historical </a:t>
            </a:r>
            <a:r>
              <a:rPr lang="en-GB" sz="3400" dirty="0" smtClean="0"/>
              <a:t>period</a:t>
            </a:r>
            <a:endParaRPr lang="en-GB" sz="3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/>
              <a:t>Reduced cold bias in surface air temperature over sea ice in </a:t>
            </a:r>
            <a:r>
              <a:rPr lang="en-GB" sz="3400" dirty="0" smtClean="0"/>
              <a:t>winter</a:t>
            </a:r>
            <a:endParaRPr lang="en-GB" sz="3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/>
              <a:t>Most CMIP6 models have too-cold winters over sea ice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400" dirty="0"/>
              <a:t>Implementation may improve capacity to represent Arctic warming, its regional impact, and prediction </a:t>
            </a:r>
            <a:r>
              <a:rPr lang="en-GB" sz="3400" dirty="0" smtClean="0"/>
              <a:t>skill</a:t>
            </a:r>
            <a:endParaRPr lang="en-GB" sz="3400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F52438A-3596-4D4B-8884-7CC8C51B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72" y="3645024"/>
            <a:ext cx="3187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1F57C0BB-AFF5-B443-9638-2534E2B8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2" y="635124"/>
            <a:ext cx="36957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AD58E8-8EEC-49A6-9E10-019B9E9B9A7D}"/>
              </a:ext>
            </a:extLst>
          </p:cNvPr>
          <p:cNvSpPr txBox="1"/>
          <p:nvPr/>
        </p:nvSpPr>
        <p:spPr>
          <a:xfrm>
            <a:off x="207593" y="6486044"/>
            <a:ext cx="51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cs typeface="Aharoni" panose="02010803020104030203" pitchFamily="2" charset="-79"/>
              </a:rPr>
              <a:t>Davy and Outten 2020 </a:t>
            </a:r>
            <a:r>
              <a:rPr lang="nb-NO" i="1" dirty="0">
                <a:cs typeface="Aharoni" panose="02010803020104030203" pitchFamily="2" charset="-79"/>
              </a:rPr>
              <a:t>Journal of Climate </a:t>
            </a:r>
            <a:r>
              <a:rPr lang="nb-NO" dirty="0">
                <a:cs typeface="Aharoni" panose="02010803020104030203" pitchFamily="2" charset="-79"/>
              </a:rPr>
              <a:t>(in revision)</a:t>
            </a:r>
            <a:endParaRPr lang="en-GB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04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Impacts</a:t>
            </a:r>
            <a:r>
              <a:rPr lang="da-DK" b="1" dirty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="" xmlns:a16="http://schemas.microsoft.com/office/drawing/2014/main" id="{D2BE8F09-66E5-1F4D-9BE4-D185AA04EE86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848872" cy="507342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GB" sz="11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Improve the capacity to respond to the impact of climatic change on the environment and human activities in the Arctic, both in the short and longer </a:t>
            </a:r>
            <a:r>
              <a:rPr lang="en-GB" sz="2400" dirty="0" err="1"/>
              <a:t>ter</a:t>
            </a:r>
            <a:r>
              <a:rPr lang="en-US" altLang="zh-CN" sz="2400" dirty="0" smtClean="0"/>
              <a:t>m</a:t>
            </a:r>
            <a:endParaRPr lang="nb-NO" altLang="zh-CN" sz="24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Improve the capacity of climate models to represent Arctic warming and its impact on regional and global atmospheric and oceanic circulation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 dirty="0"/>
              <a:t>C</a:t>
            </a:r>
            <a:r>
              <a:rPr lang="en-GB" sz="2400" dirty="0" err="1" smtClean="0"/>
              <a:t>ontribution</a:t>
            </a:r>
            <a:r>
              <a:rPr lang="en-GB" sz="2400" dirty="0" smtClean="0"/>
              <a:t> </a:t>
            </a:r>
            <a:r>
              <a:rPr lang="en-GB" sz="2400" dirty="0"/>
              <a:t>to the IPCC Special Report on the Ocean and Cryosphere in a Changing Climate for which Didier Swingedouw (CNRS-EPOC) was lead author of the chapter </a:t>
            </a:r>
            <a:r>
              <a:rPr lang="en-GB" sz="2400" dirty="0" smtClean="0"/>
              <a:t>6 </a:t>
            </a:r>
            <a:r>
              <a:rPr lang="en-GB" sz="2400" dirty="0"/>
              <a:t>“Extremes, Abrupt Changes and Managing Risks</a:t>
            </a:r>
            <a:r>
              <a:rPr lang="en-GB" sz="2400" dirty="0" smtClean="0"/>
              <a:t>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90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Research Gaps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="" xmlns:a16="http://schemas.microsoft.com/office/drawing/2014/main" id="{D2BE8F09-66E5-1F4D-9BE4-D185AA04EE86}"/>
              </a:ext>
            </a:extLst>
          </p:cNvPr>
          <p:cNvSpPr txBox="1">
            <a:spLocks/>
          </p:cNvSpPr>
          <p:nvPr/>
        </p:nvSpPr>
        <p:spPr>
          <a:xfrm>
            <a:off x="971600" y="1052736"/>
            <a:ext cx="7848872" cy="507342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GB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 dirty="0"/>
              <a:t>We need: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Assessment, Origin, Quantification of Arctic warming (low and high Arctic warming)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Impact of high/low Arctic warming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Pan-Arctic sea ice impact versus regional sea ice impact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Bias in sea ice impact in the coupled system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Unknown impact of leads in coupled system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Effect of leads on latent heat flux, atmospheric moisture content and clouds</a:t>
            </a:r>
          </a:p>
        </p:txBody>
      </p:sp>
    </p:spTree>
    <p:extLst>
      <p:ext uri="{BB962C8B-B14F-4D97-AF65-F5344CB8AC3E}">
        <p14:creationId xmlns:p14="http://schemas.microsoft.com/office/powerpoint/2010/main" val="40637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457</TotalTime>
  <Words>730</Words>
  <Application>Microsoft Office PowerPoint</Application>
  <PresentationFormat>On-screen Show (4:3)</PresentationFormat>
  <Paragraphs>79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Blue-ActionNEW</vt:lpstr>
      <vt:lpstr>PowerPoint Presentation</vt:lpstr>
      <vt:lpstr>Arctic Warming impacts by atmospheric pathways</vt:lpstr>
      <vt:lpstr> Arctic Warming impacts by atmospheric pathways</vt:lpstr>
      <vt:lpstr> Arctic Warming impacts by atmospheric pathways</vt:lpstr>
      <vt:lpstr>Upcoming works</vt:lpstr>
      <vt:lpstr>Impact of Arctic Ocean freshening on Northern Hemisphere climate </vt:lpstr>
      <vt:lpstr>Improve representation of surface heat flux in the Arctic</vt:lpstr>
      <vt:lpstr>Impacts </vt:lpstr>
      <vt:lpstr>Research Gaps 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43</cp:revision>
  <dcterms:created xsi:type="dcterms:W3CDTF">2020-02-23T09:58:32Z</dcterms:created>
  <dcterms:modified xsi:type="dcterms:W3CDTF">2020-05-06T07:45:49Z</dcterms:modified>
</cp:coreProperties>
</file>