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83" r:id="rId3"/>
    <p:sldId id="269" r:id="rId4"/>
    <p:sldId id="281" r:id="rId5"/>
    <p:sldId id="282" r:id="rId6"/>
    <p:sldId id="273" r:id="rId7"/>
    <p:sldId id="274" r:id="rId8"/>
    <p:sldId id="275" r:id="rId9"/>
    <p:sldId id="276" r:id="rId10"/>
    <p:sldId id="270" r:id="rId11"/>
    <p:sldId id="284" r:id="rId12"/>
    <p:sldId id="285" r:id="rId13"/>
    <p:sldId id="258" r:id="rId14"/>
    <p:sldId id="259" r:id="rId15"/>
    <p:sldId id="278"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94268" autoAdjust="0"/>
  </p:normalViewPr>
  <p:slideViewPr>
    <p:cSldViewPr snapToGrid="0">
      <p:cViewPr varScale="1">
        <p:scale>
          <a:sx n="60" d="100"/>
          <a:sy n="60" d="100"/>
        </p:scale>
        <p:origin x="156" y="36"/>
      </p:cViewPr>
      <p:guideLst>
        <p:guide orient="horz" pos="2160"/>
        <p:guide pos="3840"/>
      </p:guideLst>
    </p:cSldViewPr>
  </p:slideViewPr>
  <p:outlineViewPr>
    <p:cViewPr>
      <p:scale>
        <a:sx n="33" d="100"/>
        <a:sy n="33" d="100"/>
      </p:scale>
      <p:origin x="0" y="-1122"/>
    </p:cViewPr>
  </p:outlineViewPr>
  <p:notesTextViewPr>
    <p:cViewPr>
      <p:scale>
        <a:sx n="3" d="2"/>
        <a:sy n="3" d="2"/>
      </p:scale>
      <p:origin x="0" y="0"/>
    </p:cViewPr>
  </p:notesTextViewPr>
  <p:sorterViewPr>
    <p:cViewPr>
      <p:scale>
        <a:sx n="100" d="100"/>
        <a:sy n="100" d="100"/>
      </p:scale>
      <p:origin x="0" y="-4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AA5C7-0F44-4608-93D6-6B3AA4A6AFE5}" type="datetimeFigureOut">
              <a:rPr lang="nb-NO" smtClean="0"/>
              <a:t>18.01.2017</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2C23E-4177-44B8-B626-69EA4F68402B}" type="slidenum">
              <a:rPr lang="nb-NO" smtClean="0"/>
              <a:t>‹#›</a:t>
            </a:fld>
            <a:endParaRPr lang="nb-NO"/>
          </a:p>
        </p:txBody>
      </p:sp>
    </p:spTree>
    <p:extLst>
      <p:ext uri="{BB962C8B-B14F-4D97-AF65-F5344CB8AC3E}">
        <p14:creationId xmlns:p14="http://schemas.microsoft.com/office/powerpoint/2010/main" val="7065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 name="灯片编号占位符 3"/>
          <p:cNvSpPr>
            <a:spLocks noGrp="1"/>
          </p:cNvSpPr>
          <p:nvPr>
            <p:ph type="sldNum" sz="quarter" idx="5"/>
          </p:nvPr>
        </p:nvSpPr>
        <p:spPr/>
        <p:txBody>
          <a:bodyPr/>
          <a:lstStyle/>
          <a:p>
            <a:pPr>
              <a:defRPr/>
            </a:pPr>
            <a:fld id="{902C7891-6654-473A-9DA6-463D51D72DB2}" type="slidenum">
              <a:rPr lang="zh-CN" altLang="en-US" smtClean="0"/>
              <a:pPr>
                <a:defRPr/>
              </a:pPr>
              <a:t>2</a:t>
            </a:fld>
            <a:endParaRPr lang="zh-CN" altLang="en-US"/>
          </a:p>
        </p:txBody>
      </p:sp>
    </p:spTree>
    <p:extLst>
      <p:ext uri="{BB962C8B-B14F-4D97-AF65-F5344CB8AC3E}">
        <p14:creationId xmlns:p14="http://schemas.microsoft.com/office/powerpoint/2010/main" val="40355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 | SAT trends and Arctic temperature (ART) indices. </a:t>
            </a:r>
            <a:r>
              <a:rPr lang="en-US" dirty="0" err="1" smtClean="0"/>
              <a:t>a,b</a:t>
            </a:r>
            <a:r>
              <a:rPr lang="en-US" dirty="0" smtClean="0"/>
              <a:t>, The linear trend in surface air temperature during December–February for the periods 1979/1980–1997/1998 (a) and 1997/1998–2013/2014 (b) from the observed DATA.</a:t>
            </a:r>
            <a:r>
              <a:rPr lang="en-US" baseline="0" dirty="0" smtClean="0"/>
              <a:t> Arctic warming (winter) has decadal variations.</a:t>
            </a:r>
            <a:endParaRPr lang="nb-NO" dirty="0"/>
          </a:p>
        </p:txBody>
      </p:sp>
      <p:sp>
        <p:nvSpPr>
          <p:cNvPr id="4" name="Slide Number Placeholder 3"/>
          <p:cNvSpPr>
            <a:spLocks noGrp="1"/>
          </p:cNvSpPr>
          <p:nvPr>
            <p:ph type="sldNum" sz="quarter" idx="10"/>
          </p:nvPr>
        </p:nvSpPr>
        <p:spPr/>
        <p:txBody>
          <a:bodyPr/>
          <a:lstStyle/>
          <a:p>
            <a:fld id="{77C2C23E-4177-44B8-B626-69EA4F68402B}" type="slidenum">
              <a:rPr lang="nb-NO" smtClean="0"/>
              <a:t>3</a:t>
            </a:fld>
            <a:endParaRPr lang="nb-NO"/>
          </a:p>
        </p:txBody>
      </p:sp>
    </p:spTree>
    <p:extLst>
      <p:ext uri="{BB962C8B-B14F-4D97-AF65-F5344CB8AC3E}">
        <p14:creationId xmlns:p14="http://schemas.microsoft.com/office/powerpoint/2010/main" val="293624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After 1980s, AMO switched</a:t>
            </a:r>
            <a:r>
              <a:rPr lang="nb-NO" baseline="0" dirty="0" smtClean="0"/>
              <a:t> from negative phase to positive phase whereas PDO switched from positive phase to negative phase</a:t>
            </a:r>
            <a:endParaRPr lang="nb-NO" dirty="0"/>
          </a:p>
        </p:txBody>
      </p:sp>
      <p:sp>
        <p:nvSpPr>
          <p:cNvPr id="4" name="Slide Number Placeholder 3"/>
          <p:cNvSpPr>
            <a:spLocks noGrp="1"/>
          </p:cNvSpPr>
          <p:nvPr>
            <p:ph type="sldNum" sz="quarter" idx="10"/>
          </p:nvPr>
        </p:nvSpPr>
        <p:spPr/>
        <p:txBody>
          <a:bodyPr/>
          <a:lstStyle/>
          <a:p>
            <a:fld id="{77C2C23E-4177-44B8-B626-69EA4F68402B}" type="slidenum">
              <a:rPr lang="nb-NO" smtClean="0"/>
              <a:t>4</a:t>
            </a:fld>
            <a:endParaRPr lang="nb-NO"/>
          </a:p>
        </p:txBody>
      </p:sp>
    </p:spTree>
    <p:extLst>
      <p:ext uri="{BB962C8B-B14F-4D97-AF65-F5344CB8AC3E}">
        <p14:creationId xmlns:p14="http://schemas.microsoft.com/office/powerpoint/2010/main" val="29697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After 1980s, AMO switched</a:t>
            </a:r>
            <a:r>
              <a:rPr lang="nb-NO" baseline="0" dirty="0" smtClean="0"/>
              <a:t> from negative phase to positive phase whereas PDO switched from positive phase to negative phase</a:t>
            </a:r>
            <a:endParaRPr lang="nb-NO" dirty="0"/>
          </a:p>
        </p:txBody>
      </p:sp>
      <p:sp>
        <p:nvSpPr>
          <p:cNvPr id="4" name="Slide Number Placeholder 3"/>
          <p:cNvSpPr>
            <a:spLocks noGrp="1"/>
          </p:cNvSpPr>
          <p:nvPr>
            <p:ph type="sldNum" sz="quarter" idx="10"/>
          </p:nvPr>
        </p:nvSpPr>
        <p:spPr/>
        <p:txBody>
          <a:bodyPr/>
          <a:lstStyle/>
          <a:p>
            <a:fld id="{77C2C23E-4177-44B8-B626-69EA4F68402B}" type="slidenum">
              <a:rPr lang="nb-NO" smtClean="0"/>
              <a:t>5</a:t>
            </a:fld>
            <a:endParaRPr lang="nb-NO"/>
          </a:p>
        </p:txBody>
      </p:sp>
    </p:spTree>
    <p:extLst>
      <p:ext uri="{BB962C8B-B14F-4D97-AF65-F5344CB8AC3E}">
        <p14:creationId xmlns:p14="http://schemas.microsoft.com/office/powerpoint/2010/main" val="166515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b-NO" b="1" smtClean="0">
                <a:ea typeface="宋体" panose="02010600030101010101" pitchFamily="2" charset="-122"/>
              </a:rPr>
              <a:t> </a:t>
            </a:r>
            <a:endParaRPr lang="zh-CN" altLang="en-US" smtClean="0"/>
          </a:p>
        </p:txBody>
      </p:sp>
      <p:sp>
        <p:nvSpPr>
          <p:cNvPr id="11268" name="灯片编号占位符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99EB43E-68CC-4FF6-8A16-C2DDF84FF539}" type="slidenum">
              <a:rPr lang="zh-CN" altLang="en-US" smtClean="0"/>
              <a:pPr fontAlgn="base">
                <a:spcBef>
                  <a:spcPct val="0"/>
                </a:spcBef>
                <a:spcAft>
                  <a:spcPct val="0"/>
                </a:spcAft>
                <a:defRPr/>
              </a:pPr>
              <a:t>8</a:t>
            </a:fld>
            <a:endParaRPr lang="zh-CN" altLang="en-US" smtClean="0"/>
          </a:p>
        </p:txBody>
      </p:sp>
    </p:spTree>
    <p:extLst>
      <p:ext uri="{BB962C8B-B14F-4D97-AF65-F5344CB8AC3E}">
        <p14:creationId xmlns:p14="http://schemas.microsoft.com/office/powerpoint/2010/main" val="279604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After 1980s, AMO switched</a:t>
            </a:r>
            <a:r>
              <a:rPr lang="nb-NO" baseline="0" dirty="0" smtClean="0"/>
              <a:t> from negative phase to positive phase whereas PDO switched from positive phase to negative phase</a:t>
            </a:r>
            <a:endParaRPr lang="nb-NO" dirty="0"/>
          </a:p>
        </p:txBody>
      </p:sp>
      <p:sp>
        <p:nvSpPr>
          <p:cNvPr id="4" name="Slide Number Placeholder 3"/>
          <p:cNvSpPr>
            <a:spLocks noGrp="1"/>
          </p:cNvSpPr>
          <p:nvPr>
            <p:ph type="sldNum" sz="quarter" idx="10"/>
          </p:nvPr>
        </p:nvSpPr>
        <p:spPr/>
        <p:txBody>
          <a:bodyPr/>
          <a:lstStyle/>
          <a:p>
            <a:fld id="{77C2C23E-4177-44B8-B626-69EA4F68402B}" type="slidenum">
              <a:rPr lang="nb-NO" smtClean="0"/>
              <a:t>9</a:t>
            </a:fld>
            <a:endParaRPr lang="nb-NO"/>
          </a:p>
        </p:txBody>
      </p:sp>
    </p:spTree>
    <p:extLst>
      <p:ext uri="{BB962C8B-B14F-4D97-AF65-F5344CB8AC3E}">
        <p14:creationId xmlns:p14="http://schemas.microsoft.com/office/powerpoint/2010/main" val="157473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Global </a:t>
            </a:r>
            <a:r>
              <a:rPr lang="en-US" baseline="0" dirty="0" smtClean="0"/>
              <a:t>climate models are biased towards producing deeper-than-observed boundary layers and there is a lot of variation in the boundary-layer depth in these models, especially in shallow, stably-stratified layers.</a:t>
            </a:r>
          </a:p>
          <a:p>
            <a:endParaRPr lang="en-US" baseline="0" dirty="0" smtClean="0"/>
          </a:p>
          <a:p>
            <a:r>
              <a:rPr lang="en-US" dirty="0" smtClean="0"/>
              <a:t>Since these shallow boundary</a:t>
            </a:r>
            <a:r>
              <a:rPr lang="en-US" baseline="0" dirty="0" smtClean="0"/>
              <a:t> layers have the most influence on the climatology of the surface temperature we might expect that the models perform worst in shallow boundary layers. And if we take the ensemble mean error in the surface temperature variability from the CMIP5 models compared to reanalysis, we get this pattern. </a:t>
            </a:r>
          </a:p>
          <a:p>
            <a:r>
              <a:rPr lang="en-US" baseline="0" dirty="0" smtClean="0"/>
              <a:t>We can see some hotspots over the marginal ice zone where the models disagree as to the presence of sea-ice. But there is a generally large discrepancy between the models and observations across the Arctic basin and the high-latitude continental interiors: regions that are characterized by the frequent occurrence of shallow, stably-stratified boundary layers. </a:t>
            </a:r>
          </a:p>
          <a:p>
            <a:r>
              <a:rPr lang="en-US" baseline="0" dirty="0" smtClean="0"/>
              <a:t>However, it can be more informative if we look at model error in parameter space so that we can directly assess how well the models perform under different conditions of the boundary layer (Figure 2). This is the RMS error in model temperature as a function of the surface sensible heat flux for 36 climate models from CMIP5 with the average highlighted in red. The negative values indicate shallow, stably-stratified boundary layers and more positive values the deeper, convective boundary layers. As you can see model error is relatively insensitive to the boundary layer depth across a range of convective conditions, but we see a dramatic increase in model error as we go towards increasingly shallow boundary layers, with typical RMS errors of around 15 Kelvin.</a:t>
            </a:r>
          </a:p>
          <a:p>
            <a:r>
              <a:rPr lang="en-US" baseline="0" dirty="0" smtClean="0"/>
              <a:t>The bar chart indicates the frequency of occurrence of the given heat flux in the models, so these cases where the models have very large errors are relatively rare, so a model might do reasonably well at describing hemispheric temperatures, even if it does very poorly under these conditions.</a:t>
            </a:r>
            <a:endParaRPr lang="en-US" dirty="0"/>
          </a:p>
        </p:txBody>
      </p:sp>
      <p:sp>
        <p:nvSpPr>
          <p:cNvPr id="4" name="Slide Number Placeholder 3"/>
          <p:cNvSpPr>
            <a:spLocks noGrp="1"/>
          </p:cNvSpPr>
          <p:nvPr>
            <p:ph type="sldNum" sz="quarter" idx="10"/>
          </p:nvPr>
        </p:nvSpPr>
        <p:spPr/>
        <p:txBody>
          <a:bodyPr/>
          <a:lstStyle/>
          <a:p>
            <a:fld id="{C49E8C22-00AC-4214-B956-F6F3EF5B7FED}" type="slidenum">
              <a:rPr lang="nb-NO" smtClean="0"/>
              <a:pPr/>
              <a:t>10</a:t>
            </a:fld>
            <a:endParaRPr lang="nb-NO"/>
          </a:p>
        </p:txBody>
      </p:sp>
    </p:spTree>
    <p:extLst>
      <p:ext uri="{BB962C8B-B14F-4D97-AF65-F5344CB8AC3E}">
        <p14:creationId xmlns:p14="http://schemas.microsoft.com/office/powerpoint/2010/main" val="144166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panose="020B0604020202020204" pitchFamily="34" charset="0"/>
            </a:endParaRPr>
          </a:p>
        </p:txBody>
      </p:sp>
    </p:spTree>
    <p:extLst>
      <p:ext uri="{BB962C8B-B14F-4D97-AF65-F5344CB8AC3E}">
        <p14:creationId xmlns:p14="http://schemas.microsoft.com/office/powerpoint/2010/main" val="195261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A851380C-9E01-4F6B-A6E9-0DA375AF019C}" type="datetimeFigureOut">
              <a:rPr lang="nb-NO" smtClean="0"/>
              <a:t>18.01.2017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422269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A851380C-9E01-4F6B-A6E9-0DA375AF019C}" type="datetimeFigureOut">
              <a:rPr lang="nb-NO" smtClean="0"/>
              <a:t>18.01.2017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50977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A851380C-9E01-4F6B-A6E9-0DA375AF019C}" type="datetimeFigureOut">
              <a:rPr lang="nb-NO" smtClean="0"/>
              <a:t>18.01.2017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283324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 og 3 innholdsdeler [#1]">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7" name="Plassholder for lysbildenummer 6"/>
          <p:cNvSpPr>
            <a:spLocks noGrp="1"/>
          </p:cNvSpPr>
          <p:nvPr>
            <p:ph type="sldNum" sz="quarter" idx="12"/>
          </p:nvPr>
        </p:nvSpPr>
        <p:spPr/>
        <p:txBody>
          <a:bodyPr/>
          <a:lstStyle/>
          <a:p>
            <a:fld id="{0AE548F1-6D36-4902-B57A-69A845AA9B7E}" type="slidenum">
              <a:rPr lang="nb-NO" smtClean="0"/>
              <a:pPr/>
              <a:t>‹#›</a:t>
            </a:fld>
            <a:endParaRPr lang="nb-NO"/>
          </a:p>
        </p:txBody>
      </p:sp>
      <p:sp>
        <p:nvSpPr>
          <p:cNvPr id="8" name="Plassholder for innhold 2"/>
          <p:cNvSpPr>
            <a:spLocks noGrp="1"/>
          </p:cNvSpPr>
          <p:nvPr>
            <p:ph idx="1"/>
          </p:nvPr>
        </p:nvSpPr>
        <p:spPr>
          <a:xfrm>
            <a:off x="720091" y="1912860"/>
            <a:ext cx="5280000" cy="427991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9" name="Plassholder for innhold 2"/>
          <p:cNvSpPr>
            <a:spLocks noGrp="1"/>
          </p:cNvSpPr>
          <p:nvPr>
            <p:ph idx="13"/>
          </p:nvPr>
        </p:nvSpPr>
        <p:spPr>
          <a:xfrm>
            <a:off x="6192091" y="1912859"/>
            <a:ext cx="528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innhold 2"/>
          <p:cNvSpPr>
            <a:spLocks noGrp="1"/>
          </p:cNvSpPr>
          <p:nvPr>
            <p:ph idx="14"/>
          </p:nvPr>
        </p:nvSpPr>
        <p:spPr>
          <a:xfrm>
            <a:off x="6192091" y="4122774"/>
            <a:ext cx="5280000" cy="207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042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A851380C-9E01-4F6B-A6E9-0DA375AF019C}" type="datetimeFigureOut">
              <a:rPr lang="nb-NO" smtClean="0"/>
              <a:t>18.01.2017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261530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1380C-9E01-4F6B-A6E9-0DA375AF019C}" type="datetimeFigureOut">
              <a:rPr lang="nb-NO" smtClean="0"/>
              <a:t>18.01.2017</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75137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A851380C-9E01-4F6B-A6E9-0DA375AF019C}" type="datetimeFigureOut">
              <a:rPr lang="nb-NO" smtClean="0"/>
              <a:t>18.01.2017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228648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A851380C-9E01-4F6B-A6E9-0DA375AF019C}" type="datetimeFigureOut">
              <a:rPr lang="nb-NO" smtClean="0"/>
              <a:t>18.01.2017</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410333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A851380C-9E01-4F6B-A6E9-0DA375AF019C}" type="datetimeFigureOut">
              <a:rPr lang="nb-NO" smtClean="0"/>
              <a:t>18.01.2017</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86299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1380C-9E01-4F6B-A6E9-0DA375AF019C}" type="datetimeFigureOut">
              <a:rPr lang="nb-NO" smtClean="0"/>
              <a:t>18.01.2017</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356424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1380C-9E01-4F6B-A6E9-0DA375AF019C}" type="datetimeFigureOut">
              <a:rPr lang="nb-NO" smtClean="0"/>
              <a:t>18.01.2017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291158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1380C-9E01-4F6B-A6E9-0DA375AF019C}" type="datetimeFigureOut">
              <a:rPr lang="nb-NO" smtClean="0"/>
              <a:t>18.01.2017</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6276BE2-E2A6-4997-87C5-3815E168D3FA}" type="slidenum">
              <a:rPr lang="nb-NO" smtClean="0"/>
              <a:t>‹#›</a:t>
            </a:fld>
            <a:endParaRPr lang="nb-NO"/>
          </a:p>
        </p:txBody>
      </p:sp>
    </p:spTree>
    <p:extLst>
      <p:ext uri="{BB962C8B-B14F-4D97-AF65-F5344CB8AC3E}">
        <p14:creationId xmlns:p14="http://schemas.microsoft.com/office/powerpoint/2010/main" val="38181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1380C-9E01-4F6B-A6E9-0DA375AF019C}" type="datetimeFigureOut">
              <a:rPr lang="nb-NO" smtClean="0"/>
              <a:t>18.01.2017</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76BE2-E2A6-4997-87C5-3815E168D3FA}" type="slidenum">
              <a:rPr lang="nb-NO" smtClean="0"/>
              <a:t>‹#›</a:t>
            </a:fld>
            <a:endParaRPr lang="nb-NO"/>
          </a:p>
        </p:txBody>
      </p:sp>
    </p:spTree>
    <p:extLst>
      <p:ext uri="{BB962C8B-B14F-4D97-AF65-F5344CB8AC3E}">
        <p14:creationId xmlns:p14="http://schemas.microsoft.com/office/powerpoint/2010/main" val="346765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8750" y="0"/>
            <a:ext cx="10362946" cy="1132208"/>
          </a:xfrm>
        </p:spPr>
        <p:txBody>
          <a:bodyPr/>
          <a:lstStyle/>
          <a:p>
            <a:r>
              <a:rPr lang="nb-NO" altLang="zh-CN" dirty="0" smtClean="0">
                <a:solidFill>
                  <a:srgbClr val="000090"/>
                </a:solidFill>
                <a:latin typeface="Arial Black" panose="020B0A04020102020204" pitchFamily="34" charset="0"/>
              </a:rPr>
              <a:t>EU H2020 Blue-Action</a:t>
            </a:r>
            <a:endParaRPr lang="nb-NO" dirty="0">
              <a:solidFill>
                <a:srgbClr val="000090"/>
              </a:solidFill>
              <a:latin typeface="Arial Black" panose="020B0A04020102020204" pitchFamily="34" charset="0"/>
            </a:endParaRPr>
          </a:p>
        </p:txBody>
      </p:sp>
      <p:sp>
        <p:nvSpPr>
          <p:cNvPr id="3" name="Subtitle 2"/>
          <p:cNvSpPr>
            <a:spLocks noGrp="1"/>
          </p:cNvSpPr>
          <p:nvPr>
            <p:ph type="subTitle" idx="1"/>
          </p:nvPr>
        </p:nvSpPr>
        <p:spPr>
          <a:xfrm>
            <a:off x="-121599" y="1359382"/>
            <a:ext cx="12443642" cy="1655762"/>
          </a:xfrm>
        </p:spPr>
        <p:txBody>
          <a:bodyPr>
            <a:noAutofit/>
          </a:bodyPr>
          <a:lstStyle/>
          <a:p>
            <a:pPr>
              <a:lnSpc>
                <a:spcPct val="150000"/>
              </a:lnSpc>
            </a:pPr>
            <a:r>
              <a:rPr lang="fr-FR" sz="3200" dirty="0" err="1">
                <a:solidFill>
                  <a:srgbClr val="000090"/>
                </a:solidFill>
                <a:latin typeface="Arial Black" panose="020B0A04020102020204" pitchFamily="34" charset="0"/>
                <a:ea typeface="+mj-ea"/>
                <a:cs typeface="+mj-cs"/>
              </a:rPr>
              <a:t>Workpackage</a:t>
            </a:r>
            <a:r>
              <a:rPr lang="fr-FR" sz="3200" dirty="0">
                <a:solidFill>
                  <a:srgbClr val="000090"/>
                </a:solidFill>
                <a:latin typeface="Arial Black" panose="020B0A04020102020204" pitchFamily="34" charset="0"/>
                <a:ea typeface="+mj-ea"/>
                <a:cs typeface="+mj-cs"/>
              </a:rPr>
              <a:t> 3</a:t>
            </a:r>
            <a:r>
              <a:rPr lang="fr-FR" sz="3200" b="1" dirty="0" smtClean="0">
                <a:latin typeface="Arial Black"/>
                <a:cs typeface="Arial Black"/>
              </a:rPr>
              <a:t> </a:t>
            </a:r>
          </a:p>
          <a:p>
            <a:pPr>
              <a:lnSpc>
                <a:spcPct val="150000"/>
              </a:lnSpc>
            </a:pPr>
            <a:r>
              <a:rPr lang="fr-FR" sz="3200" dirty="0">
                <a:solidFill>
                  <a:srgbClr val="000090"/>
                </a:solidFill>
                <a:latin typeface="Arial Black" panose="020B0A04020102020204" pitchFamily="34" charset="0"/>
                <a:ea typeface="+mj-ea"/>
                <a:cs typeface="+mj-cs"/>
              </a:rPr>
              <a:t>Linkages of </a:t>
            </a:r>
            <a:r>
              <a:rPr lang="fr-FR" sz="3200" dirty="0" err="1">
                <a:solidFill>
                  <a:srgbClr val="000090"/>
                </a:solidFill>
                <a:latin typeface="Arial Black" panose="020B0A04020102020204" pitchFamily="34" charset="0"/>
                <a:ea typeface="+mj-ea"/>
                <a:cs typeface="+mj-cs"/>
              </a:rPr>
              <a:t>Arctic</a:t>
            </a:r>
            <a:r>
              <a:rPr lang="fr-FR" sz="3200" dirty="0">
                <a:solidFill>
                  <a:srgbClr val="000090"/>
                </a:solidFill>
                <a:latin typeface="Arial Black" panose="020B0A04020102020204" pitchFamily="34" charset="0"/>
                <a:ea typeface="+mj-ea"/>
                <a:cs typeface="+mj-cs"/>
              </a:rPr>
              <a:t> </a:t>
            </a:r>
            <a:r>
              <a:rPr lang="fr-FR" sz="3200" dirty="0" err="1">
                <a:solidFill>
                  <a:srgbClr val="000090"/>
                </a:solidFill>
                <a:latin typeface="Arial Black" panose="020B0A04020102020204" pitchFamily="34" charset="0"/>
                <a:ea typeface="+mj-ea"/>
                <a:cs typeface="+mj-cs"/>
              </a:rPr>
              <a:t>climate</a:t>
            </a:r>
            <a:r>
              <a:rPr lang="fr-FR" sz="3200" dirty="0">
                <a:solidFill>
                  <a:srgbClr val="000090"/>
                </a:solidFill>
                <a:latin typeface="Arial Black" panose="020B0A04020102020204" pitchFamily="34" charset="0"/>
                <a:ea typeface="+mj-ea"/>
                <a:cs typeface="+mj-cs"/>
              </a:rPr>
              <a:t> changes to </a:t>
            </a:r>
            <a:r>
              <a:rPr lang="fr-FR" sz="3200" dirty="0" err="1">
                <a:solidFill>
                  <a:srgbClr val="000090"/>
                </a:solidFill>
                <a:latin typeface="Arial Black" panose="020B0A04020102020204" pitchFamily="34" charset="0"/>
                <a:ea typeface="+mj-ea"/>
                <a:cs typeface="+mj-cs"/>
              </a:rPr>
              <a:t>lower</a:t>
            </a:r>
            <a:r>
              <a:rPr lang="fr-FR" sz="3200" dirty="0">
                <a:solidFill>
                  <a:srgbClr val="000090"/>
                </a:solidFill>
                <a:latin typeface="Arial Black" panose="020B0A04020102020204" pitchFamily="34" charset="0"/>
                <a:ea typeface="+mj-ea"/>
                <a:cs typeface="+mj-cs"/>
              </a:rPr>
              <a:t> latitudes</a:t>
            </a:r>
          </a:p>
          <a:p>
            <a:pPr>
              <a:lnSpc>
                <a:spcPct val="150000"/>
              </a:lnSpc>
            </a:pPr>
            <a:r>
              <a:rPr lang="fr-FR" sz="2800" dirty="0">
                <a:solidFill>
                  <a:srgbClr val="000090"/>
                </a:solidFill>
                <a:latin typeface="Arial Black" panose="020B0A04020102020204" pitchFamily="34" charset="0"/>
                <a:ea typeface="+mj-ea"/>
                <a:cs typeface="+mj-cs"/>
              </a:rPr>
              <a:t>Leads: </a:t>
            </a:r>
            <a:r>
              <a:rPr lang="fr-FR" sz="2800" dirty="0" err="1">
                <a:solidFill>
                  <a:srgbClr val="000090"/>
                </a:solidFill>
                <a:latin typeface="Arial Black" panose="020B0A04020102020204" pitchFamily="34" charset="0"/>
                <a:ea typeface="+mj-ea"/>
                <a:cs typeface="+mj-cs"/>
              </a:rPr>
              <a:t>Yongqi</a:t>
            </a:r>
            <a:r>
              <a:rPr lang="fr-FR" sz="2800" dirty="0">
                <a:solidFill>
                  <a:srgbClr val="000090"/>
                </a:solidFill>
                <a:latin typeface="Arial Black" panose="020B0A04020102020204" pitchFamily="34" charset="0"/>
                <a:ea typeface="+mj-ea"/>
                <a:cs typeface="+mj-cs"/>
              </a:rPr>
              <a:t> Gao (NERSC) and Guillaume </a:t>
            </a:r>
            <a:r>
              <a:rPr lang="fr-FR" sz="2800" dirty="0" err="1">
                <a:solidFill>
                  <a:srgbClr val="000090"/>
                </a:solidFill>
                <a:latin typeface="Arial Black" panose="020B0A04020102020204" pitchFamily="34" charset="0"/>
                <a:ea typeface="+mj-ea"/>
                <a:cs typeface="+mj-cs"/>
              </a:rPr>
              <a:t>Gastineau</a:t>
            </a:r>
            <a:r>
              <a:rPr lang="fr-FR" sz="2800" dirty="0">
                <a:solidFill>
                  <a:srgbClr val="000090"/>
                </a:solidFill>
                <a:latin typeface="Arial Black" panose="020B0A04020102020204" pitchFamily="34" charset="0"/>
                <a:ea typeface="+mj-ea"/>
                <a:cs typeface="+mj-cs"/>
              </a:rPr>
              <a:t> (CNRS)</a:t>
            </a:r>
            <a:endParaRPr lang="nb-NO" sz="2800" dirty="0">
              <a:solidFill>
                <a:srgbClr val="000090"/>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3490956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025" y="276257"/>
            <a:ext cx="8064000" cy="430887"/>
          </a:xfrm>
        </p:spPr>
        <p:txBody>
          <a:bodyPr>
            <a:noAutofit/>
          </a:bodyPr>
          <a:lstStyle/>
          <a:p>
            <a:r>
              <a:rPr lang="en-US" sz="3600" dirty="0">
                <a:latin typeface="Arial Black" panose="020B0A04020102020204" pitchFamily="34" charset="0"/>
              </a:rPr>
              <a:t>Global </a:t>
            </a:r>
            <a:r>
              <a:rPr lang="nb-NO" altLang="zh-CN" sz="3600" dirty="0" smtClean="0">
                <a:latin typeface="Arial Black" panose="020B0A04020102020204" pitchFamily="34" charset="0"/>
              </a:rPr>
              <a:t>C</a:t>
            </a:r>
            <a:r>
              <a:rPr lang="en-US" sz="3600" dirty="0" err="1" smtClean="0">
                <a:latin typeface="Arial Black" panose="020B0A04020102020204" pitchFamily="34" charset="0"/>
              </a:rPr>
              <a:t>limate</a:t>
            </a:r>
            <a:r>
              <a:rPr lang="en-US" sz="3600" dirty="0" smtClean="0">
                <a:latin typeface="Arial Black" panose="020B0A04020102020204" pitchFamily="34" charset="0"/>
              </a:rPr>
              <a:t> </a:t>
            </a:r>
            <a:r>
              <a:rPr lang="nb-NO" altLang="zh-CN" sz="3600" dirty="0" smtClean="0">
                <a:latin typeface="Arial Black" panose="020B0A04020102020204" pitchFamily="34" charset="0"/>
              </a:rPr>
              <a:t>M</a:t>
            </a:r>
            <a:r>
              <a:rPr lang="en-US" sz="3600" dirty="0" err="1" smtClean="0">
                <a:latin typeface="Arial Black" panose="020B0A04020102020204" pitchFamily="34" charset="0"/>
              </a:rPr>
              <a:t>odels</a:t>
            </a:r>
            <a:r>
              <a:rPr lang="en-US" sz="3600" dirty="0" smtClean="0">
                <a:latin typeface="Arial Black" panose="020B0A04020102020204" pitchFamily="34" charset="0"/>
              </a:rPr>
              <a:t> (CMIP5)</a:t>
            </a:r>
            <a:endParaRPr lang="en-US" sz="3600" dirty="0">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0AE548F1-6D36-4902-B57A-69A845AA9B7E}" type="slidenum">
              <a:rPr lang="nb-NO" smtClean="0"/>
              <a:pPr/>
              <a:t>10</a:t>
            </a:fld>
            <a:endParaRPr lang="nb-NO"/>
          </a:p>
        </p:txBody>
      </p:sp>
      <p:sp>
        <p:nvSpPr>
          <p:cNvPr id="4" name="Content Placeholder 3"/>
          <p:cNvSpPr>
            <a:spLocks noGrp="1"/>
          </p:cNvSpPr>
          <p:nvPr>
            <p:ph idx="1"/>
          </p:nvPr>
        </p:nvSpPr>
        <p:spPr>
          <a:xfrm>
            <a:off x="-323005" y="1588098"/>
            <a:ext cx="4064000" cy="4150615"/>
          </a:xfrm>
        </p:spPr>
        <p:txBody>
          <a:bodyPr>
            <a:normAutofit/>
          </a:bodyPr>
          <a:lstStyle/>
          <a:p>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nvGrpSpPr>
          <p:cNvPr id="9" name="Group 14"/>
          <p:cNvGrpSpPr/>
          <p:nvPr/>
        </p:nvGrpSpPr>
        <p:grpSpPr>
          <a:xfrm>
            <a:off x="2428240" y="883948"/>
            <a:ext cx="5107920" cy="4854765"/>
            <a:chOff x="3867223" y="2115435"/>
            <a:chExt cx="5107920" cy="4613272"/>
          </a:xfrm>
        </p:grpSpPr>
        <p:pic>
          <p:nvPicPr>
            <p:cNvPr id="13" name="Picture 4" descr="G:\Davy\CMIP\Atmosphere\CMIP5\CMIP5 results\ERAI_comparison\Geographical comparison\RMSE_monthly_variability.jpg"/>
            <p:cNvPicPr>
              <a:picLocks noChangeAspect="1" noChangeArrowheads="1"/>
            </p:cNvPicPr>
            <p:nvPr/>
          </p:nvPicPr>
          <p:blipFill>
            <a:blip r:embed="rId3" cstate="print"/>
            <a:srcRect/>
            <a:stretch>
              <a:fillRect/>
            </a:stretch>
          </p:blipFill>
          <p:spPr bwMode="auto">
            <a:xfrm>
              <a:off x="3867223" y="2115435"/>
              <a:ext cx="5107920" cy="4368516"/>
            </a:xfrm>
            <a:prstGeom prst="rect">
              <a:avLst/>
            </a:prstGeom>
            <a:noFill/>
          </p:spPr>
        </p:pic>
        <p:sp>
          <p:nvSpPr>
            <p:cNvPr id="14" name="TextBox 13"/>
            <p:cNvSpPr txBox="1"/>
            <p:nvPr/>
          </p:nvSpPr>
          <p:spPr>
            <a:xfrm>
              <a:off x="4405703" y="6359375"/>
              <a:ext cx="4270753" cy="369332"/>
            </a:xfrm>
            <a:prstGeom prst="rect">
              <a:avLst/>
            </a:prstGeom>
            <a:solidFill>
              <a:schemeClr val="bg1"/>
            </a:solidFill>
            <a:ln>
              <a:solidFill>
                <a:schemeClr val="bg1"/>
              </a:solidFill>
            </a:ln>
          </p:spPr>
          <p:txBody>
            <a:bodyPr wrap="square" rtlCol="0">
              <a:spAutoFit/>
            </a:bodyPr>
            <a:lstStyle/>
            <a:p>
              <a:pPr algn="ctr"/>
              <a:r>
                <a:rPr lang="en-US" dirty="0">
                  <a:latin typeface="Arial Black" panose="020B0A04020102020204" pitchFamily="34" charset="0"/>
                  <a:ea typeface="+mj-ea"/>
                  <a:cs typeface="+mj-cs"/>
                </a:rPr>
                <a:t>RMSE in SAT variability [K]</a:t>
              </a:r>
            </a:p>
          </p:txBody>
        </p:sp>
      </p:grpSp>
      <p:sp>
        <p:nvSpPr>
          <p:cNvPr id="18" name="Rectangle 17"/>
          <p:cNvSpPr/>
          <p:nvPr/>
        </p:nvSpPr>
        <p:spPr>
          <a:xfrm>
            <a:off x="7536160" y="5517232"/>
            <a:ext cx="986930" cy="504056"/>
          </a:xfrm>
          <a:prstGeom prst="rect">
            <a:avLst/>
          </a:prstGeom>
          <a:solidFill>
            <a:schemeClr val="bg1"/>
          </a:solid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428240" y="5915517"/>
            <a:ext cx="5901118" cy="369332"/>
          </a:xfrm>
          <a:prstGeom prst="rect">
            <a:avLst/>
          </a:prstGeom>
        </p:spPr>
        <p:txBody>
          <a:bodyPr wrap="square">
            <a:spAutoFit/>
          </a:bodyPr>
          <a:lstStyle/>
          <a:p>
            <a:r>
              <a:rPr lang="en-US" dirty="0" smtClean="0">
                <a:latin typeface="Arial Black" panose="020B0A04020102020204" pitchFamily="34" charset="0"/>
              </a:rPr>
              <a:t>Average</a:t>
            </a:r>
            <a:r>
              <a:rPr lang="en-US" b="1" dirty="0" smtClean="0">
                <a:latin typeface="Arial Black" panose="020B0A04020102020204" pitchFamily="34" charset="0"/>
              </a:rPr>
              <a:t> </a:t>
            </a:r>
            <a:r>
              <a:rPr lang="en-US" dirty="0">
                <a:latin typeface="Arial Black" panose="020B0A04020102020204" pitchFamily="34" charset="0"/>
              </a:rPr>
              <a:t>RMS error in SAT in 36 CMIP5 GCMs</a:t>
            </a:r>
          </a:p>
        </p:txBody>
      </p:sp>
      <p:sp>
        <p:nvSpPr>
          <p:cNvPr id="12" name="TextBox 11"/>
          <p:cNvSpPr txBox="1"/>
          <p:nvPr/>
        </p:nvSpPr>
        <p:spPr>
          <a:xfrm>
            <a:off x="7547234" y="3874980"/>
            <a:ext cx="2796791" cy="369332"/>
          </a:xfrm>
          <a:prstGeom prst="rect">
            <a:avLst/>
          </a:prstGeom>
          <a:noFill/>
        </p:spPr>
        <p:txBody>
          <a:bodyPr wrap="none" rtlCol="0">
            <a:spAutoFit/>
          </a:bodyPr>
          <a:lstStyle/>
          <a:p>
            <a:r>
              <a:rPr lang="nb-NO" dirty="0" smtClean="0">
                <a:latin typeface="Arial Black" panose="020B0A04020102020204" pitchFamily="34" charset="0"/>
                <a:cs typeface="Arial" panose="020B0604020202020204" pitchFamily="34" charset="0"/>
              </a:rPr>
              <a:t>Davy and Esau 2014 </a:t>
            </a:r>
            <a:endParaRPr lang="nb-NO"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0864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72492" y="481149"/>
            <a:ext cx="8229600" cy="838200"/>
          </a:xfrm>
        </p:spPr>
        <p:txBody>
          <a:bodyPr/>
          <a:lstStyle/>
          <a:p>
            <a:pPr eaLnBrk="1" hangingPunct="1"/>
            <a:r>
              <a:rPr lang="nb-NO" altLang="zh-CN" sz="3300" b="1" dirty="0" smtClean="0">
                <a:solidFill>
                  <a:srgbClr val="002060"/>
                </a:solidFill>
                <a:latin typeface="Aharoni"/>
                <a:cs typeface="Aharoni"/>
              </a:rPr>
              <a:t>Arctic Warming and Eurasian </a:t>
            </a:r>
            <a:r>
              <a:rPr lang="nb-NO" altLang="zh-CN" sz="3300" b="1" dirty="0">
                <a:solidFill>
                  <a:srgbClr val="002060"/>
                </a:solidFill>
                <a:latin typeface="Aharoni"/>
                <a:cs typeface="Aharoni"/>
              </a:rPr>
              <a:t>Cooling</a:t>
            </a:r>
            <a:endParaRPr lang="en-US" altLang="nb-NO" sz="3300" b="1" dirty="0">
              <a:solidFill>
                <a:srgbClr val="002060"/>
              </a:solidFill>
              <a:latin typeface="Aharoni"/>
              <a:ea typeface="宋体" panose="02010600030101010101" pitchFamily="2" charset="-122"/>
              <a:cs typeface="Aharoni"/>
            </a:endParaRPr>
          </a:p>
        </p:txBody>
      </p:sp>
      <p:sp>
        <p:nvSpPr>
          <p:cNvPr id="9219" name="TextBox 7"/>
          <p:cNvSpPr txBox="1">
            <a:spLocks noChangeArrowheads="1"/>
          </p:cNvSpPr>
          <p:nvPr/>
        </p:nvSpPr>
        <p:spPr bwMode="auto">
          <a:xfrm>
            <a:off x="3071814" y="5373688"/>
            <a:ext cx="56165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a:spcBef>
                <a:spcPct val="20000"/>
              </a:spcBef>
              <a:buFont typeface="Arial" panose="020B0604020202020204" pitchFamily="34" charset="0"/>
              <a:buChar char="•"/>
              <a:defRPr sz="3200">
                <a:solidFill>
                  <a:srgbClr val="002060"/>
                </a:solidFill>
                <a:latin typeface="Aharoni"/>
                <a:ea typeface="宋体" panose="02010600030101010101" pitchFamily="2" charset="-122"/>
                <a:cs typeface="Aharoni"/>
              </a:defRPr>
            </a:lvl1pPr>
            <a:lvl2pPr marL="742950" indent="-285750">
              <a:spcBef>
                <a:spcPct val="20000"/>
              </a:spcBef>
              <a:buFont typeface="Arial" panose="020B0604020202020204" pitchFamily="34" charset="0"/>
              <a:buChar char="–"/>
              <a:defRPr sz="2800">
                <a:solidFill>
                  <a:srgbClr val="002060"/>
                </a:solidFill>
                <a:latin typeface="Aharoni"/>
                <a:ea typeface="宋体" panose="02010600030101010101" pitchFamily="2" charset="-122"/>
                <a:cs typeface="Aharoni"/>
              </a:defRPr>
            </a:lvl2pPr>
            <a:lvl3pPr marL="1143000" indent="-228600">
              <a:spcBef>
                <a:spcPct val="20000"/>
              </a:spcBef>
              <a:buFont typeface="Arial" panose="020B0604020202020204" pitchFamily="34" charset="0"/>
              <a:buChar char="•"/>
              <a:defRPr sz="2400">
                <a:solidFill>
                  <a:srgbClr val="002060"/>
                </a:solidFill>
                <a:latin typeface="Aharoni"/>
                <a:ea typeface="宋体" panose="02010600030101010101" pitchFamily="2" charset="-122"/>
                <a:cs typeface="Aharoni"/>
              </a:defRPr>
            </a:lvl3pPr>
            <a:lvl4pPr marL="16002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4pPr>
            <a:lvl5pPr marL="20574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9pPr>
          </a:lstStyle>
          <a:p>
            <a:pPr eaLnBrk="1" hangingPunct="1">
              <a:spcBef>
                <a:spcPct val="0"/>
              </a:spcBef>
              <a:buFontTx/>
              <a:buNone/>
            </a:pPr>
            <a:r>
              <a:rPr lang="nb-NO" altLang="zh-CN" sz="1800">
                <a:ea typeface="SimHei" pitchFamily="49" charset="-122"/>
              </a:rPr>
              <a:t>Cohen et al., 2014</a:t>
            </a:r>
            <a:r>
              <a:rPr lang="en-US" altLang="nb-NO" sz="1800">
                <a:ea typeface="SimHei" pitchFamily="49" charset="-122"/>
              </a:rPr>
              <a:t>  </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132115"/>
            <a:ext cx="10345782" cy="410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102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063750" y="530226"/>
            <a:ext cx="7772400" cy="555625"/>
          </a:xfrm>
        </p:spPr>
        <p:txBody>
          <a:bodyPr>
            <a:normAutofit fontScale="90000"/>
          </a:bodyPr>
          <a:lstStyle/>
          <a:p>
            <a:pPr algn="ctr" eaLnBrk="1" hangingPunct="1"/>
            <a:r>
              <a:rPr lang="nb-NO" altLang="zh-CN" sz="4000" b="1" dirty="0">
                <a:latin typeface="Aharoni"/>
                <a:cs typeface="Aharoni"/>
              </a:rPr>
              <a:t>PDO Modulation</a:t>
            </a:r>
            <a:endParaRPr lang="en-US" altLang="zh-CN" sz="4000" dirty="0">
              <a:solidFill>
                <a:srgbClr val="FFFFCC"/>
              </a:solidFill>
              <a:latin typeface="Aharoni"/>
              <a:cs typeface="Aharoni"/>
            </a:endParaRPr>
          </a:p>
        </p:txBody>
      </p:sp>
      <p:sp>
        <p:nvSpPr>
          <p:cNvPr id="59395" name="TextBox 7"/>
          <p:cNvSpPr txBox="1">
            <a:spLocks noChangeArrowheads="1"/>
          </p:cNvSpPr>
          <p:nvPr/>
        </p:nvSpPr>
        <p:spPr bwMode="auto">
          <a:xfrm>
            <a:off x="3071814" y="5341938"/>
            <a:ext cx="56165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a:spcBef>
                <a:spcPct val="20000"/>
              </a:spcBef>
              <a:buFont typeface="Arial" panose="020B0604020202020204" pitchFamily="34" charset="0"/>
              <a:buChar char="•"/>
              <a:defRPr sz="3200">
                <a:solidFill>
                  <a:srgbClr val="002060"/>
                </a:solidFill>
                <a:latin typeface="Aharoni"/>
                <a:ea typeface="宋体" panose="02010600030101010101" pitchFamily="2" charset="-122"/>
                <a:cs typeface="Aharoni"/>
              </a:defRPr>
            </a:lvl1pPr>
            <a:lvl2pPr marL="742950" indent="-285750">
              <a:spcBef>
                <a:spcPct val="20000"/>
              </a:spcBef>
              <a:buFont typeface="Arial" panose="020B0604020202020204" pitchFamily="34" charset="0"/>
              <a:buChar char="–"/>
              <a:defRPr sz="2800">
                <a:solidFill>
                  <a:srgbClr val="002060"/>
                </a:solidFill>
                <a:latin typeface="Aharoni"/>
                <a:ea typeface="宋体" panose="02010600030101010101" pitchFamily="2" charset="-122"/>
                <a:cs typeface="Aharoni"/>
              </a:defRPr>
            </a:lvl2pPr>
            <a:lvl3pPr marL="1143000" indent="-228600">
              <a:spcBef>
                <a:spcPct val="20000"/>
              </a:spcBef>
              <a:buFont typeface="Arial" panose="020B0604020202020204" pitchFamily="34" charset="0"/>
              <a:buChar char="•"/>
              <a:defRPr sz="2400">
                <a:solidFill>
                  <a:srgbClr val="002060"/>
                </a:solidFill>
                <a:latin typeface="Aharoni"/>
                <a:ea typeface="宋体" panose="02010600030101010101" pitchFamily="2" charset="-122"/>
                <a:cs typeface="Aharoni"/>
              </a:defRPr>
            </a:lvl3pPr>
            <a:lvl4pPr marL="16002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4pPr>
            <a:lvl5pPr marL="20574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9pPr>
          </a:lstStyle>
          <a:p>
            <a:pPr eaLnBrk="1" hangingPunct="1">
              <a:spcBef>
                <a:spcPct val="0"/>
              </a:spcBef>
              <a:buFontTx/>
              <a:buNone/>
            </a:pPr>
            <a:r>
              <a:rPr lang="nb-NO" altLang="zh-CN" sz="1800" dirty="0">
                <a:ea typeface="SimHei" pitchFamily="49" charset="-122"/>
              </a:rPr>
              <a:t>Li F., Wang H.J., Gao Y.Q. 2017 (unpublished)</a:t>
            </a:r>
            <a:r>
              <a:rPr lang="en-US" altLang="nb-NO" sz="1800" dirty="0">
                <a:ea typeface="SimHei" pitchFamily="49" charset="-122"/>
              </a:rPr>
              <a:t>  </a:t>
            </a:r>
          </a:p>
        </p:txBody>
      </p:sp>
      <p:sp>
        <p:nvSpPr>
          <p:cNvPr id="59396" name="Rectangle 2"/>
          <p:cNvSpPr>
            <a:spLocks noChangeArrowheads="1"/>
          </p:cNvSpPr>
          <p:nvPr/>
        </p:nvSpPr>
        <p:spPr bwMode="auto">
          <a:xfrm>
            <a:off x="3810000" y="3182939"/>
            <a:ext cx="457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Aharoni"/>
                <a:ea typeface="宋体" panose="02010600030101010101" pitchFamily="2" charset="-122"/>
                <a:cs typeface="Aharoni"/>
              </a:defRPr>
            </a:lvl1pPr>
            <a:lvl2pPr marL="742950" indent="-285750">
              <a:spcBef>
                <a:spcPct val="20000"/>
              </a:spcBef>
              <a:buFont typeface="Arial" panose="020B0604020202020204" pitchFamily="34" charset="0"/>
              <a:buChar char="–"/>
              <a:defRPr sz="2800">
                <a:solidFill>
                  <a:srgbClr val="002060"/>
                </a:solidFill>
                <a:latin typeface="Aharoni"/>
                <a:ea typeface="宋体" panose="02010600030101010101" pitchFamily="2" charset="-122"/>
                <a:cs typeface="Aharoni"/>
              </a:defRPr>
            </a:lvl2pPr>
            <a:lvl3pPr marL="1143000" indent="-228600">
              <a:spcBef>
                <a:spcPct val="20000"/>
              </a:spcBef>
              <a:buFont typeface="Arial" panose="020B0604020202020204" pitchFamily="34" charset="0"/>
              <a:buChar char="•"/>
              <a:defRPr sz="2400">
                <a:solidFill>
                  <a:srgbClr val="002060"/>
                </a:solidFill>
                <a:latin typeface="Aharoni"/>
                <a:ea typeface="宋体" panose="02010600030101010101" pitchFamily="2" charset="-122"/>
                <a:cs typeface="Aharoni"/>
              </a:defRPr>
            </a:lvl3pPr>
            <a:lvl4pPr marL="16002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4pPr>
            <a:lvl5pPr marL="20574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9pPr>
          </a:lstStyle>
          <a:p>
            <a:pPr>
              <a:spcBef>
                <a:spcPct val="0"/>
              </a:spcBef>
              <a:buFontTx/>
              <a:buNone/>
            </a:pPr>
            <a:endParaRPr lang="nb-NO" altLang="nb-NO" sz="300">
              <a:solidFill>
                <a:schemeClr val="tx1"/>
              </a:solidFill>
              <a:latin typeface="Times New Roman" panose="02020603050405020304" pitchFamily="18" charset="0"/>
            </a:endParaRPr>
          </a:p>
          <a:p>
            <a:pPr>
              <a:spcBef>
                <a:spcPct val="0"/>
              </a:spcBef>
              <a:buFontTx/>
              <a:buNone/>
            </a:pPr>
            <a:endParaRPr lang="nb-NO" altLang="nb-NO" sz="1000">
              <a:solidFill>
                <a:schemeClr val="tx1"/>
              </a:solidFill>
              <a:latin typeface="Times New Roman" panose="02020603050405020304" pitchFamily="18" charset="0"/>
            </a:endParaRPr>
          </a:p>
          <a:p>
            <a:pPr>
              <a:spcBef>
                <a:spcPct val="0"/>
              </a:spcBef>
              <a:buFontTx/>
              <a:buNone/>
            </a:pPr>
            <a:endParaRPr lang="nb-NO" altLang="nb-NO" sz="300">
              <a:solidFill>
                <a:schemeClr val="tx1"/>
              </a:solidFill>
              <a:latin typeface="Times New Roman" panose="02020603050405020304" pitchFamily="18" charset="0"/>
            </a:endParaRPr>
          </a:p>
          <a:p>
            <a:pPr>
              <a:spcBef>
                <a:spcPct val="0"/>
              </a:spcBef>
              <a:buFontTx/>
              <a:buNone/>
            </a:pPr>
            <a:endParaRPr lang="nb-NO" altLang="nb-NO" sz="1000">
              <a:solidFill>
                <a:schemeClr val="tx1"/>
              </a:solidFill>
              <a:latin typeface="Times New Roman" panose="02020603050405020304" pitchFamily="18" charset="0"/>
            </a:endParaRPr>
          </a:p>
        </p:txBody>
      </p:sp>
      <p:pic>
        <p:nvPicPr>
          <p:cNvPr id="59397" name="图片 8" descr="fig"/>
          <p:cNvPicPr>
            <a:picLocks noChangeAspect="1" noChangeArrowheads="1"/>
          </p:cNvPicPr>
          <p:nvPr/>
        </p:nvPicPr>
        <p:blipFill>
          <a:blip r:embed="rId2">
            <a:extLst>
              <a:ext uri="{28A0092B-C50C-407E-A947-70E740481C1C}">
                <a14:useLocalDpi xmlns:a14="http://schemas.microsoft.com/office/drawing/2010/main" val="0"/>
              </a:ext>
            </a:extLst>
          </a:blip>
          <a:srcRect t="65993" r="63635"/>
          <a:stretch>
            <a:fillRect/>
          </a:stretch>
        </p:blipFill>
        <p:spPr bwMode="auto">
          <a:xfrm>
            <a:off x="4010605" y="1652753"/>
            <a:ext cx="403225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Box 1"/>
          <p:cNvSpPr txBox="1">
            <a:spLocks noChangeArrowheads="1"/>
          </p:cNvSpPr>
          <p:nvPr/>
        </p:nvSpPr>
        <p:spPr bwMode="auto">
          <a:xfrm>
            <a:off x="4363018" y="1652753"/>
            <a:ext cx="1004887"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02060"/>
                </a:solidFill>
                <a:latin typeface="Aharoni"/>
                <a:ea typeface="宋体" panose="02010600030101010101" pitchFamily="2" charset="-122"/>
                <a:cs typeface="Aharoni"/>
              </a:defRPr>
            </a:lvl1pPr>
            <a:lvl2pPr marL="742950" indent="-285750">
              <a:spcBef>
                <a:spcPct val="20000"/>
              </a:spcBef>
              <a:buFont typeface="Arial" panose="020B0604020202020204" pitchFamily="34" charset="0"/>
              <a:buChar char="–"/>
              <a:defRPr sz="2800">
                <a:solidFill>
                  <a:srgbClr val="002060"/>
                </a:solidFill>
                <a:latin typeface="Aharoni"/>
                <a:ea typeface="宋体" panose="02010600030101010101" pitchFamily="2" charset="-122"/>
                <a:cs typeface="Aharoni"/>
              </a:defRPr>
            </a:lvl2pPr>
            <a:lvl3pPr marL="1143000" indent="-228600">
              <a:spcBef>
                <a:spcPct val="20000"/>
              </a:spcBef>
              <a:buFont typeface="Arial" panose="020B0604020202020204" pitchFamily="34" charset="0"/>
              <a:buChar char="•"/>
              <a:defRPr sz="2400">
                <a:solidFill>
                  <a:srgbClr val="002060"/>
                </a:solidFill>
                <a:latin typeface="Aharoni"/>
                <a:ea typeface="宋体" panose="02010600030101010101" pitchFamily="2" charset="-122"/>
                <a:cs typeface="Aharoni"/>
              </a:defRPr>
            </a:lvl3pPr>
            <a:lvl4pPr marL="16002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4pPr>
            <a:lvl5pPr marL="20574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9pPr>
          </a:lstStyle>
          <a:p>
            <a:pPr>
              <a:spcBef>
                <a:spcPct val="0"/>
              </a:spcBef>
              <a:buFontTx/>
              <a:buNone/>
            </a:pPr>
            <a:r>
              <a:rPr lang="nb-NO" altLang="nb-NO" sz="2400" b="1" dirty="0">
                <a:solidFill>
                  <a:srgbClr val="FF0000"/>
                </a:solidFill>
                <a:latin typeface="Arial Black" panose="020B0A04020102020204" pitchFamily="34" charset="0"/>
              </a:rPr>
              <a:t>PDO-</a:t>
            </a:r>
          </a:p>
        </p:txBody>
      </p:sp>
    </p:spTree>
    <p:extLst>
      <p:ext uri="{BB962C8B-B14F-4D97-AF65-F5344CB8AC3E}">
        <p14:creationId xmlns:p14="http://schemas.microsoft.com/office/powerpoint/2010/main" val="7690795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877" y="302007"/>
            <a:ext cx="9144000" cy="840922"/>
          </a:xfrm>
        </p:spPr>
        <p:txBody>
          <a:bodyPr>
            <a:normAutofit fontScale="90000"/>
          </a:bodyPr>
          <a:lstStyle/>
          <a:p>
            <a:r>
              <a:rPr lang="nb-NO" altLang="zh-CN" dirty="0" smtClean="0">
                <a:latin typeface="Arial Black" panose="020B0A04020102020204" pitchFamily="34" charset="0"/>
              </a:rPr>
              <a:t> </a:t>
            </a:r>
            <a:r>
              <a:rPr lang="nb-NO" altLang="zh-CN" sz="4400" dirty="0" smtClean="0">
                <a:latin typeface="Arial Black" panose="020B0A04020102020204" pitchFamily="34" charset="0"/>
              </a:rPr>
              <a:t>WP3 Objective</a:t>
            </a:r>
            <a:endParaRPr lang="nb-NO" sz="4400" dirty="0">
              <a:latin typeface="Arial Black" panose="020B0A04020102020204" pitchFamily="34" charset="0"/>
            </a:endParaRPr>
          </a:p>
        </p:txBody>
      </p:sp>
      <p:sp>
        <p:nvSpPr>
          <p:cNvPr id="3" name="Subtitle 2"/>
          <p:cNvSpPr>
            <a:spLocks noGrp="1"/>
          </p:cNvSpPr>
          <p:nvPr>
            <p:ph type="subTitle" idx="1"/>
          </p:nvPr>
        </p:nvSpPr>
        <p:spPr>
          <a:xfrm>
            <a:off x="1524000" y="1142929"/>
            <a:ext cx="9144000" cy="3894436"/>
          </a:xfrm>
        </p:spPr>
        <p:txBody>
          <a:bodyPr>
            <a:noAutofit/>
          </a:bodyPr>
          <a:lstStyle/>
          <a:p>
            <a:pPr algn="just"/>
            <a:r>
              <a:rPr lang="en-GB" sz="1800" b="1" dirty="0" smtClean="0"/>
              <a:t>Enhancing </a:t>
            </a:r>
            <a:r>
              <a:rPr lang="en-GB" sz="1800" b="1" dirty="0"/>
              <a:t>the predictive capacity beyond seasons in the Arctic and over the Northern Hemisphere </a:t>
            </a:r>
            <a:r>
              <a:rPr lang="en-GB" sz="1800" dirty="0"/>
              <a:t>by </a:t>
            </a:r>
            <a:r>
              <a:rPr lang="en-GB" sz="1800" dirty="0" smtClean="0"/>
              <a:t>improved representation </a:t>
            </a:r>
            <a:r>
              <a:rPr lang="en-GB" sz="1800" dirty="0"/>
              <a:t>of Arctic warming, synthesising observations and assessing model </a:t>
            </a:r>
            <a:r>
              <a:rPr lang="en-GB" sz="1800" dirty="0" smtClean="0"/>
              <a:t>performance.  </a:t>
            </a:r>
            <a:endParaRPr lang="nb-NO" sz="1800" dirty="0"/>
          </a:p>
          <a:p>
            <a:pPr algn="just"/>
            <a:r>
              <a:rPr lang="en-GB" sz="1800" b="1" dirty="0" smtClean="0"/>
              <a:t>Innovating </a:t>
            </a:r>
            <a:r>
              <a:rPr lang="en-GB" sz="1800" b="1" dirty="0"/>
              <a:t>the descriptions of key processes specific to the Arctic in prediction systems </a:t>
            </a:r>
            <a:r>
              <a:rPr lang="en-GB" sz="1800" dirty="0"/>
              <a:t>by focussing on skilful simulation of the stable planetary boundary layer in the Arctic key to the development of Arctic weather systems and for representing the impact of climate change in the Arctic/climate amplification and by implementing the effects of extremely varying runoff from the Greenland </a:t>
            </a:r>
            <a:r>
              <a:rPr lang="en-GB" sz="1800" dirty="0" smtClean="0"/>
              <a:t>ice-sheet</a:t>
            </a:r>
            <a:endParaRPr lang="nb-NO" sz="1800" dirty="0"/>
          </a:p>
          <a:p>
            <a:pPr algn="just"/>
            <a:r>
              <a:rPr lang="en-GB" sz="1800" b="1" dirty="0"/>
              <a:t>Reducing and representing the uncertainty in prediction systems </a:t>
            </a:r>
            <a:r>
              <a:rPr lang="en-GB" sz="1800" dirty="0"/>
              <a:t>by development of improved system configurations and process </a:t>
            </a:r>
            <a:r>
              <a:rPr lang="en-GB" sz="1800" dirty="0" smtClean="0"/>
              <a:t>representation</a:t>
            </a:r>
            <a:endParaRPr lang="nb-NO" sz="1800" dirty="0" smtClean="0"/>
          </a:p>
          <a:p>
            <a:pPr algn="just"/>
            <a:r>
              <a:rPr lang="en-GB" sz="1800" b="1" dirty="0" smtClean="0"/>
              <a:t>Optimizing observational systems for predictions </a:t>
            </a:r>
            <a:r>
              <a:rPr lang="en-GB" sz="1800" dirty="0" smtClean="0"/>
              <a:t>by identification of climate model limitations with focus on recent climatic extremes</a:t>
            </a:r>
            <a:endParaRPr lang="nb-NO" sz="1800" dirty="0" smtClean="0"/>
          </a:p>
          <a:p>
            <a:pPr algn="just"/>
            <a:r>
              <a:rPr lang="en-GB" sz="1800" b="1" dirty="0" smtClean="0"/>
              <a:t>Quantifying </a:t>
            </a:r>
            <a:r>
              <a:rPr lang="en-GB" sz="1800" b="1" dirty="0"/>
              <a:t>the impact of recent rapid changes in the Arctic on weather and climate extremes </a:t>
            </a:r>
            <a:r>
              <a:rPr lang="en-GB" sz="1800" dirty="0"/>
              <a:t>by: employing coordinated multi-model sensitivity experiments to disentangle the </a:t>
            </a:r>
            <a:r>
              <a:rPr lang="en-GB" sz="1800" b="1" dirty="0"/>
              <a:t>impact on Arctic climate of direct external forcing from changes related to natural</a:t>
            </a:r>
            <a:r>
              <a:rPr lang="en-GB" sz="1800" dirty="0"/>
              <a:t> modes of climate variability in the Northern Hemisphere. Additional emphasis will be put on the impact of the transition of the Greenland Ice Sheet mass balance</a:t>
            </a:r>
            <a:endParaRPr lang="nb-NO" sz="1800" dirty="0">
              <a:latin typeface="Arial Black" panose="020B0A04020102020204" pitchFamily="34" charset="0"/>
            </a:endParaRPr>
          </a:p>
        </p:txBody>
      </p:sp>
    </p:spTree>
    <p:extLst>
      <p:ext uri="{BB962C8B-B14F-4D97-AF65-F5344CB8AC3E}">
        <p14:creationId xmlns:p14="http://schemas.microsoft.com/office/powerpoint/2010/main" val="345486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1757"/>
            <a:ext cx="9144000" cy="840922"/>
          </a:xfrm>
        </p:spPr>
        <p:txBody>
          <a:bodyPr>
            <a:normAutofit fontScale="90000"/>
          </a:bodyPr>
          <a:lstStyle/>
          <a:p>
            <a:r>
              <a:rPr lang="nb-NO" altLang="zh-CN" dirty="0" smtClean="0">
                <a:latin typeface="Arial Black" panose="020B0A04020102020204" pitchFamily="34" charset="0"/>
              </a:rPr>
              <a:t> </a:t>
            </a:r>
            <a:r>
              <a:rPr lang="nb-NO" altLang="zh-CN" sz="4000" dirty="0" smtClean="0">
                <a:latin typeface="Arial Black" panose="020B0A04020102020204" pitchFamily="34" charset="0"/>
              </a:rPr>
              <a:t>Tasks</a:t>
            </a:r>
            <a:endParaRPr lang="nb-NO" sz="4000" dirty="0">
              <a:latin typeface="Arial Black" panose="020B0A04020102020204" pitchFamily="34" charset="0"/>
            </a:endParaRPr>
          </a:p>
        </p:txBody>
      </p:sp>
      <p:sp>
        <p:nvSpPr>
          <p:cNvPr id="3" name="Subtitle 2"/>
          <p:cNvSpPr>
            <a:spLocks noGrp="1"/>
          </p:cNvSpPr>
          <p:nvPr>
            <p:ph type="subTitle" idx="1"/>
          </p:nvPr>
        </p:nvSpPr>
        <p:spPr>
          <a:xfrm>
            <a:off x="1524000" y="1292679"/>
            <a:ext cx="9144000" cy="4803321"/>
          </a:xfrm>
        </p:spPr>
        <p:txBody>
          <a:bodyPr>
            <a:normAutofit lnSpcReduction="10000"/>
          </a:bodyPr>
          <a:lstStyle/>
          <a:p>
            <a:pPr marL="457200" indent="-457200" algn="just">
              <a:buFont typeface="+mj-lt"/>
              <a:buAutoNum type="arabicPeriod"/>
            </a:pPr>
            <a:r>
              <a:rPr lang="en-GB" b="1" dirty="0" smtClean="0">
                <a:latin typeface="Arial Black" panose="020B0A04020102020204" pitchFamily="34" charset="0"/>
              </a:rPr>
              <a:t>Arctic </a:t>
            </a:r>
            <a:r>
              <a:rPr lang="en-GB" b="1" dirty="0">
                <a:latin typeface="Arial Black" panose="020B0A04020102020204" pitchFamily="34" charset="0"/>
              </a:rPr>
              <a:t>warming impacts by atmospheric </a:t>
            </a:r>
            <a:r>
              <a:rPr lang="en-GB" b="1" dirty="0" smtClean="0">
                <a:latin typeface="Arial Black" panose="020B0A04020102020204" pitchFamily="34" charset="0"/>
              </a:rPr>
              <a:t>pathway </a:t>
            </a:r>
            <a:r>
              <a:rPr lang="nb-NO" b="1" dirty="0" smtClean="0">
                <a:latin typeface="Arial Black" panose="020B0A04020102020204" pitchFamily="34" charset="0"/>
              </a:rPr>
              <a:t>(Atmospherical General Circulation Model) (Partners: NERSC, </a:t>
            </a:r>
            <a:r>
              <a:rPr lang="en-GB" b="1" dirty="0" smtClean="0">
                <a:latin typeface="Arial Black" panose="020B0A04020102020204" pitchFamily="34" charset="0"/>
              </a:rPr>
              <a:t>CNRS-LOCEAN</a:t>
            </a:r>
            <a:r>
              <a:rPr lang="en-GB" b="1" dirty="0">
                <a:latin typeface="Arial Black" panose="020B0A04020102020204" pitchFamily="34" charset="0"/>
              </a:rPr>
              <a:t>, </a:t>
            </a:r>
            <a:r>
              <a:rPr lang="en-GB" b="1" dirty="0" err="1">
                <a:latin typeface="Arial Black" panose="020B0A04020102020204" pitchFamily="34" charset="0"/>
              </a:rPr>
              <a:t>UoS</a:t>
            </a:r>
            <a:r>
              <a:rPr lang="en-GB" b="1" dirty="0">
                <a:latin typeface="Arial Black" panose="020B0A04020102020204" pitchFamily="34" charset="0"/>
              </a:rPr>
              <a:t>, MPI-M, </a:t>
            </a:r>
            <a:r>
              <a:rPr lang="en-GB" b="1" dirty="0" err="1">
                <a:latin typeface="Arial Black" panose="020B0A04020102020204" pitchFamily="34" charset="0"/>
              </a:rPr>
              <a:t>UniRES</a:t>
            </a:r>
            <a:r>
              <a:rPr lang="en-GB" b="1" dirty="0">
                <a:latin typeface="Arial Black" panose="020B0A04020102020204" pitchFamily="34" charset="0"/>
              </a:rPr>
              <a:t>, DMI, CMCC, </a:t>
            </a:r>
            <a:r>
              <a:rPr lang="en-GB" b="1" dirty="0" err="1">
                <a:latin typeface="Arial Black" panose="020B0A04020102020204" pitchFamily="34" charset="0"/>
              </a:rPr>
              <a:t>NLeSC</a:t>
            </a:r>
            <a:r>
              <a:rPr lang="en-GB" b="1" dirty="0">
                <a:latin typeface="Arial Black" panose="020B0A04020102020204" pitchFamily="34" charset="0"/>
              </a:rPr>
              <a:t>, WHOI, IAP-NZC, IAP-RAS)</a:t>
            </a:r>
            <a:endParaRPr lang="nb-NO" b="1" dirty="0">
              <a:latin typeface="Arial Black" panose="020B0A04020102020204" pitchFamily="34" charset="0"/>
            </a:endParaRPr>
          </a:p>
          <a:p>
            <a:pPr marL="457200" indent="-457200" algn="just">
              <a:buFont typeface="+mj-lt"/>
              <a:buAutoNum type="arabicPeriod"/>
            </a:pPr>
            <a:r>
              <a:rPr lang="en-GB" b="1" dirty="0" smtClean="0">
                <a:latin typeface="Arial Black" panose="020B0A04020102020204" pitchFamily="34" charset="0"/>
              </a:rPr>
              <a:t>Ocean </a:t>
            </a:r>
            <a:r>
              <a:rPr lang="en-GB" b="1" dirty="0">
                <a:latin typeface="Arial Black" panose="020B0A04020102020204" pitchFamily="34" charset="0"/>
              </a:rPr>
              <a:t>influence on Arctic warming impacts </a:t>
            </a:r>
            <a:r>
              <a:rPr lang="en-GB" b="1" dirty="0" smtClean="0">
                <a:latin typeface="Arial Black" panose="020B0A04020102020204" pitchFamily="34" charset="0"/>
              </a:rPr>
              <a:t> (Coupled Climate Models) (Partners: </a:t>
            </a:r>
            <a:r>
              <a:rPr lang="en-GB" b="1" dirty="0">
                <a:latin typeface="Arial Black" panose="020B0A04020102020204" pitchFamily="34" charset="0"/>
              </a:rPr>
              <a:t>CNRS-LOCEAN, </a:t>
            </a:r>
            <a:r>
              <a:rPr lang="en-GB" b="1" dirty="0" smtClean="0">
                <a:latin typeface="Arial Black" panose="020B0A04020102020204" pitchFamily="34" charset="0"/>
              </a:rPr>
              <a:t>NERSC</a:t>
            </a:r>
            <a:r>
              <a:rPr lang="en-GB" b="1" dirty="0">
                <a:latin typeface="Arial Black" panose="020B0A04020102020204" pitchFamily="34" charset="0"/>
              </a:rPr>
              <a:t>,</a:t>
            </a:r>
            <a:r>
              <a:rPr lang="en-GB" b="1" dirty="0" smtClean="0">
                <a:latin typeface="Arial Black" panose="020B0A04020102020204" pitchFamily="34" charset="0"/>
              </a:rPr>
              <a:t> </a:t>
            </a:r>
            <a:r>
              <a:rPr lang="en-GB" b="1" dirty="0">
                <a:latin typeface="Arial Black" panose="020B0A04020102020204" pitchFamily="34" charset="0"/>
              </a:rPr>
              <a:t>MPIM)</a:t>
            </a:r>
          </a:p>
          <a:p>
            <a:pPr marL="457200" indent="-457200" algn="just">
              <a:buFont typeface="+mj-lt"/>
              <a:buAutoNum type="arabicPeriod"/>
            </a:pPr>
            <a:r>
              <a:rPr lang="en-US" b="1" dirty="0">
                <a:latin typeface="Arial Black" panose="020B0A04020102020204" pitchFamily="34" charset="0"/>
              </a:rPr>
              <a:t>Impact of Arctic Ocean freshening on Northern Hemisphere </a:t>
            </a:r>
            <a:r>
              <a:rPr lang="en-US" b="1" dirty="0" smtClean="0">
                <a:latin typeface="Arial Black" panose="020B0A04020102020204" pitchFamily="34" charset="0"/>
              </a:rPr>
              <a:t>climate (Partners: </a:t>
            </a:r>
            <a:r>
              <a:rPr lang="en-GB" b="1" dirty="0" smtClean="0">
                <a:latin typeface="Arial Black" panose="020B0A04020102020204" pitchFamily="34" charset="0"/>
              </a:rPr>
              <a:t>CNRS-EPOC</a:t>
            </a:r>
            <a:r>
              <a:rPr lang="en-GB" b="1" dirty="0">
                <a:latin typeface="Arial Black" panose="020B0A04020102020204" pitchFamily="34" charset="0"/>
              </a:rPr>
              <a:t>,</a:t>
            </a:r>
            <a:r>
              <a:rPr lang="en-GB" b="1" dirty="0" smtClean="0">
                <a:latin typeface="Arial Black" panose="020B0A04020102020204" pitchFamily="34" charset="0"/>
              </a:rPr>
              <a:t> CNRS-LOCEAN)</a:t>
            </a:r>
            <a:endParaRPr lang="nb-NO" b="1" dirty="0">
              <a:latin typeface="Arial Black" panose="020B0A04020102020204" pitchFamily="34" charset="0"/>
            </a:endParaRPr>
          </a:p>
          <a:p>
            <a:pPr marL="457200" indent="-457200" algn="just">
              <a:buFont typeface="+mj-lt"/>
              <a:buAutoNum type="arabicPeriod"/>
            </a:pPr>
            <a:r>
              <a:rPr lang="en-GB" b="1" dirty="0">
                <a:latin typeface="Arial Black" panose="020B0A04020102020204" pitchFamily="34" charset="0"/>
              </a:rPr>
              <a:t>Improve representation of surface heat flux in </a:t>
            </a:r>
            <a:r>
              <a:rPr lang="en-GB" b="1" dirty="0" smtClean="0">
                <a:latin typeface="Arial Black" panose="020B0A04020102020204" pitchFamily="34" charset="0"/>
              </a:rPr>
              <a:t>Arctic</a:t>
            </a:r>
            <a:r>
              <a:rPr lang="nb-NO" b="1" dirty="0" smtClean="0">
                <a:latin typeface="Arial Black" panose="020B0A04020102020204" pitchFamily="34" charset="0"/>
              </a:rPr>
              <a:t> (Atmospherical General Circulation Models) (Partners: </a:t>
            </a:r>
            <a:r>
              <a:rPr lang="en-GB" b="1" dirty="0" smtClean="0">
                <a:latin typeface="Arial Black" panose="020B0A04020102020204" pitchFamily="34" charset="0"/>
              </a:rPr>
              <a:t>NERSC, CNRS-LOCEAN</a:t>
            </a:r>
            <a:r>
              <a:rPr lang="en-GB" b="1" dirty="0">
                <a:latin typeface="Arial Black" panose="020B0A04020102020204" pitchFamily="34" charset="0"/>
              </a:rPr>
              <a:t>, MPIM, </a:t>
            </a:r>
            <a:r>
              <a:rPr lang="en-GB" b="1" dirty="0" smtClean="0">
                <a:latin typeface="Arial Black" panose="020B0A04020102020204" pitchFamily="34" charset="0"/>
              </a:rPr>
              <a:t>IAP-NZC</a:t>
            </a:r>
            <a:r>
              <a:rPr lang="nb-NO" b="1" dirty="0" smtClean="0">
                <a:latin typeface="Arial Black" panose="020B0A04020102020204" pitchFamily="34" charset="0"/>
              </a:rPr>
              <a:t>)</a:t>
            </a:r>
            <a:endParaRPr lang="nb-NO" dirty="0">
              <a:latin typeface="Arial Black" panose="020B0A04020102020204" pitchFamily="34" charset="0"/>
            </a:endParaRPr>
          </a:p>
        </p:txBody>
      </p:sp>
    </p:spTree>
    <p:extLst>
      <p:ext uri="{BB962C8B-B14F-4D97-AF65-F5344CB8AC3E}">
        <p14:creationId xmlns:p14="http://schemas.microsoft.com/office/powerpoint/2010/main" val="87818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74" y="462792"/>
            <a:ext cx="11093380" cy="652270"/>
          </a:xfrm>
        </p:spPr>
        <p:txBody>
          <a:bodyPr>
            <a:normAutofit fontScale="90000"/>
          </a:bodyPr>
          <a:lstStyle/>
          <a:p>
            <a:r>
              <a:rPr lang="nb-NO" altLang="zh-CN" dirty="0" smtClean="0">
                <a:latin typeface="Arial Black" panose="020B0A04020102020204" pitchFamily="34" charset="0"/>
              </a:rPr>
              <a:t> </a:t>
            </a:r>
            <a:r>
              <a:rPr lang="nb-NO" altLang="zh-CN" sz="4000" dirty="0" smtClean="0">
                <a:latin typeface="Arial Black" panose="020B0A04020102020204" pitchFamily="34" charset="0"/>
              </a:rPr>
              <a:t>Linkages to other WPs</a:t>
            </a:r>
            <a:endParaRPr lang="nb-NO" sz="4000" dirty="0">
              <a:latin typeface="Arial Black" panose="020B0A04020102020204" pitchFamily="34" charset="0"/>
            </a:endParaRPr>
          </a:p>
        </p:txBody>
      </p:sp>
      <p:sp>
        <p:nvSpPr>
          <p:cNvPr id="4" name="Subtitle 3"/>
          <p:cNvSpPr>
            <a:spLocks noGrp="1"/>
          </p:cNvSpPr>
          <p:nvPr>
            <p:ph type="subTitle" idx="1"/>
          </p:nvPr>
        </p:nvSpPr>
        <p:spPr/>
        <p:txBody>
          <a:bodyPr/>
          <a:lstStyle/>
          <a:p>
            <a:endParaRPr lang="nb-NO"/>
          </a:p>
        </p:txBody>
      </p:sp>
      <p:pic>
        <p:nvPicPr>
          <p:cNvPr id="5" name="Picture 4"/>
          <p:cNvPicPr>
            <a:picLocks noChangeAspect="1"/>
          </p:cNvPicPr>
          <p:nvPr/>
        </p:nvPicPr>
        <p:blipFill>
          <a:blip r:embed="rId2"/>
          <a:stretch>
            <a:fillRect/>
          </a:stretch>
        </p:blipFill>
        <p:spPr>
          <a:xfrm>
            <a:off x="2468880" y="1330960"/>
            <a:ext cx="7426960" cy="4643120"/>
          </a:xfrm>
          <a:prstGeom prst="rect">
            <a:avLst/>
          </a:prstGeom>
        </p:spPr>
      </p:pic>
    </p:spTree>
    <p:extLst>
      <p:ext uri="{BB962C8B-B14F-4D97-AF65-F5344CB8AC3E}">
        <p14:creationId xmlns:p14="http://schemas.microsoft.com/office/powerpoint/2010/main" val="1359551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4"/>
          <p:cNvSpPr>
            <a:spLocks noGrp="1"/>
          </p:cNvSpPr>
          <p:nvPr>
            <p:ph type="title"/>
          </p:nvPr>
        </p:nvSpPr>
        <p:spPr/>
        <p:txBody>
          <a:bodyPr/>
          <a:lstStyle/>
          <a:p>
            <a:r>
              <a:rPr lang="en-US" altLang="zh-CN" sz="4000" b="1">
                <a:latin typeface="Aharoni"/>
                <a:cs typeface="Aharoni"/>
              </a:rPr>
              <a:t>Arctic Warming (Amplification)</a:t>
            </a:r>
            <a:endParaRPr lang="zh-CN" altLang="en-US" sz="4000" b="1">
              <a:latin typeface="Aharoni"/>
              <a:cs typeface="Aharoni"/>
            </a:endParaRPr>
          </a:p>
        </p:txBody>
      </p:sp>
      <p:sp>
        <p:nvSpPr>
          <p:cNvPr id="7" name="矩形 6"/>
          <p:cNvSpPr/>
          <p:nvPr/>
        </p:nvSpPr>
        <p:spPr>
          <a:xfrm>
            <a:off x="1847850" y="1628775"/>
            <a:ext cx="8820150" cy="4186238"/>
          </a:xfrm>
          <a:prstGeom prst="rect">
            <a:avLst/>
          </a:prstGeom>
        </p:spPr>
        <p:txBody>
          <a:bodyPr>
            <a:spAutoFit/>
          </a:bodyPr>
          <a:lstStyle/>
          <a:p>
            <a:pPr marL="514350" indent="-514350">
              <a:spcAft>
                <a:spcPts val="1200"/>
              </a:spcAft>
              <a:buFont typeface="Wingdings" pitchFamily="2" charset="2"/>
              <a:buChar char="ü"/>
              <a:defRPr/>
            </a:pPr>
            <a:r>
              <a:rPr lang="en-US" altLang="zh-CN" sz="3600" b="1" dirty="0">
                <a:solidFill>
                  <a:srgbClr val="002060"/>
                </a:solidFill>
                <a:latin typeface="Aharoni" panose="02010803020104030203" pitchFamily="2" charset="-79"/>
                <a:ea typeface="+mj-ea"/>
                <a:cs typeface="Aharoni" panose="02010803020104030203" pitchFamily="2" charset="-79"/>
              </a:rPr>
              <a:t>Sea ice </a:t>
            </a:r>
          </a:p>
          <a:p>
            <a:pPr marL="514350" indent="-514350">
              <a:spcAft>
                <a:spcPts val="1200"/>
              </a:spcAft>
              <a:buFont typeface="Wingdings" pitchFamily="2" charset="2"/>
              <a:buChar char="ü"/>
              <a:defRPr/>
            </a:pPr>
            <a:r>
              <a:rPr lang="en-US" altLang="zh-CN" sz="3600" b="1" dirty="0">
                <a:solidFill>
                  <a:srgbClr val="002060"/>
                </a:solidFill>
                <a:latin typeface="Aharoni" panose="02010803020104030203" pitchFamily="2" charset="-79"/>
                <a:ea typeface="+mj-ea"/>
                <a:cs typeface="Aharoni" panose="02010803020104030203" pitchFamily="2" charset="-79"/>
              </a:rPr>
              <a:t>Heat</a:t>
            </a:r>
            <a:r>
              <a:rPr lang="en-US" altLang="zh-CN" sz="2800" b="1" dirty="0">
                <a:solidFill>
                  <a:schemeClr val="accent1"/>
                </a:solidFill>
                <a:latin typeface="+mj-ea"/>
                <a:ea typeface="+mj-ea"/>
              </a:rPr>
              <a:t> </a:t>
            </a:r>
            <a:r>
              <a:rPr lang="en-US" altLang="zh-CN" sz="3600" b="1" dirty="0">
                <a:solidFill>
                  <a:srgbClr val="002060"/>
                </a:solidFill>
                <a:latin typeface="Aharoni" panose="02010803020104030203" pitchFamily="2" charset="-79"/>
                <a:ea typeface="+mj-ea"/>
                <a:cs typeface="Aharoni" panose="02010803020104030203" pitchFamily="2" charset="-79"/>
              </a:rPr>
              <a:t>and moisture transport  </a:t>
            </a:r>
          </a:p>
          <a:p>
            <a:pPr marL="514350" indent="-514350">
              <a:spcAft>
                <a:spcPts val="1200"/>
              </a:spcAft>
              <a:buFont typeface="Wingdings" pitchFamily="2" charset="2"/>
              <a:buChar char="ü"/>
              <a:defRPr/>
            </a:pPr>
            <a:r>
              <a:rPr lang="en-US" altLang="zh-CN" sz="3600" b="1" dirty="0">
                <a:solidFill>
                  <a:srgbClr val="002060"/>
                </a:solidFill>
                <a:latin typeface="Aharoni" panose="02010803020104030203" pitchFamily="2" charset="-79"/>
                <a:ea typeface="+mj-ea"/>
                <a:cs typeface="Aharoni" panose="02010803020104030203" pitchFamily="2" charset="-79"/>
              </a:rPr>
              <a:t>Inflows of Atlantic and Pacific waters</a:t>
            </a:r>
          </a:p>
          <a:p>
            <a:pPr marL="514350" indent="-514350">
              <a:spcAft>
                <a:spcPts val="1200"/>
              </a:spcAft>
              <a:buFont typeface="Wingdings" pitchFamily="2" charset="2"/>
              <a:buChar char="ü"/>
              <a:defRPr/>
            </a:pPr>
            <a:r>
              <a:rPr lang="en-US" altLang="zh-CN" sz="3600" b="1" dirty="0">
                <a:solidFill>
                  <a:srgbClr val="002060"/>
                </a:solidFill>
                <a:latin typeface="Aharoni" panose="02010803020104030203" pitchFamily="2" charset="-79"/>
                <a:ea typeface="+mj-ea"/>
                <a:cs typeface="Aharoni" panose="02010803020104030203" pitchFamily="2" charset="-79"/>
              </a:rPr>
              <a:t>Local </a:t>
            </a:r>
            <a:r>
              <a:rPr lang="en-US" altLang="zh-CN" sz="3600" b="1" dirty="0" err="1">
                <a:solidFill>
                  <a:srgbClr val="002060"/>
                </a:solidFill>
                <a:latin typeface="Aharoni" panose="02010803020104030203" pitchFamily="2" charset="-79"/>
                <a:ea typeface="+mj-ea"/>
                <a:cs typeface="Aharoni" panose="02010803020104030203" pitchFamily="2" charset="-79"/>
              </a:rPr>
              <a:t>radiative</a:t>
            </a:r>
            <a:r>
              <a:rPr lang="en-US" altLang="zh-CN" sz="3600" b="1" dirty="0">
                <a:solidFill>
                  <a:srgbClr val="002060"/>
                </a:solidFill>
                <a:latin typeface="Aharoni" panose="02010803020104030203" pitchFamily="2" charset="-79"/>
                <a:ea typeface="+mj-ea"/>
                <a:cs typeface="Aharoni" panose="02010803020104030203" pitchFamily="2" charset="-79"/>
              </a:rPr>
              <a:t> effect  </a:t>
            </a:r>
          </a:p>
          <a:p>
            <a:pPr marL="514350" indent="-514350">
              <a:spcAft>
                <a:spcPts val="1200"/>
              </a:spcAft>
              <a:buFont typeface="Wingdings" pitchFamily="2" charset="2"/>
              <a:buChar char="ü"/>
              <a:defRPr/>
            </a:pPr>
            <a:r>
              <a:rPr lang="en-US" altLang="zh-CN" sz="3600" b="1" dirty="0">
                <a:solidFill>
                  <a:srgbClr val="002060"/>
                </a:solidFill>
                <a:latin typeface="Aharoni" panose="02010803020104030203" pitchFamily="2" charset="-79"/>
                <a:ea typeface="+mj-ea"/>
                <a:cs typeface="Aharoni" panose="02010803020104030203" pitchFamily="2" charset="-79"/>
              </a:rPr>
              <a:t>Increased </a:t>
            </a:r>
            <a:r>
              <a:rPr lang="en-US" altLang="zh-CN" sz="3600" b="1" dirty="0" err="1">
                <a:solidFill>
                  <a:srgbClr val="002060"/>
                </a:solidFill>
                <a:latin typeface="Aharoni" panose="02010803020104030203" pitchFamily="2" charset="-79"/>
                <a:ea typeface="+mj-ea"/>
                <a:cs typeface="Aharoni" panose="02010803020104030203" pitchFamily="2" charset="-79"/>
              </a:rPr>
              <a:t>emittance</a:t>
            </a:r>
            <a:r>
              <a:rPr lang="en-US" altLang="zh-CN" sz="3600" b="1" dirty="0">
                <a:solidFill>
                  <a:srgbClr val="002060"/>
                </a:solidFill>
                <a:latin typeface="Aharoni" panose="02010803020104030203" pitchFamily="2" charset="-79"/>
                <a:ea typeface="+mj-ea"/>
                <a:cs typeface="Aharoni" panose="02010803020104030203" pitchFamily="2" charset="-79"/>
              </a:rPr>
              <a:t> of blackbody</a:t>
            </a:r>
          </a:p>
          <a:p>
            <a:pPr marL="514350" indent="-514350">
              <a:spcAft>
                <a:spcPts val="1200"/>
              </a:spcAft>
              <a:buFont typeface="Wingdings" pitchFamily="2" charset="2"/>
              <a:buChar char="ü"/>
              <a:defRPr/>
            </a:pPr>
            <a:r>
              <a:rPr lang="en-US" altLang="zh-CN" sz="3600" b="1" dirty="0">
                <a:solidFill>
                  <a:srgbClr val="002060"/>
                </a:solidFill>
                <a:latin typeface="Aharoni" panose="02010803020104030203" pitchFamily="2" charset="-79"/>
                <a:ea typeface="+mj-ea"/>
                <a:cs typeface="Aharoni" panose="02010803020104030203" pitchFamily="2" charset="-79"/>
              </a:rPr>
              <a:t>Reduced air pollution et al.</a:t>
            </a:r>
          </a:p>
        </p:txBody>
      </p:sp>
    </p:spTree>
    <p:extLst>
      <p:ext uri="{BB962C8B-B14F-4D97-AF65-F5344CB8AC3E}">
        <p14:creationId xmlns:p14="http://schemas.microsoft.com/office/powerpoint/2010/main" val="3502950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157"/>
            <a:ext cx="9144000" cy="840922"/>
          </a:xfrm>
        </p:spPr>
        <p:txBody>
          <a:bodyPr>
            <a:normAutofit fontScale="90000"/>
          </a:bodyPr>
          <a:lstStyle/>
          <a:p>
            <a:r>
              <a:rPr lang="nb-NO" dirty="0" smtClean="0">
                <a:latin typeface="Arial Black" panose="020B0A04020102020204" pitchFamily="34" charset="0"/>
              </a:rPr>
              <a:t>Arctic Warming</a:t>
            </a:r>
            <a:endParaRPr lang="nb-NO" sz="4000" dirty="0">
              <a:latin typeface="Arial Black" panose="020B0A04020102020204" pitchFamily="34" charset="0"/>
            </a:endParaRPr>
          </a:p>
        </p:txBody>
      </p:sp>
      <p:sp>
        <p:nvSpPr>
          <p:cNvPr id="5" name="TextBox 4"/>
          <p:cNvSpPr txBox="1"/>
          <p:nvPr/>
        </p:nvSpPr>
        <p:spPr>
          <a:xfrm>
            <a:off x="4968127" y="6144768"/>
            <a:ext cx="2255746" cy="461665"/>
          </a:xfrm>
          <a:prstGeom prst="rect">
            <a:avLst/>
          </a:prstGeom>
          <a:noFill/>
        </p:spPr>
        <p:txBody>
          <a:bodyPr wrap="none" rtlCol="0">
            <a:spAutoFit/>
          </a:bodyPr>
          <a:lstStyle/>
          <a:p>
            <a:r>
              <a:rPr lang="nb-NO" sz="2400" dirty="0" smtClean="0">
                <a:latin typeface="Arial" panose="020B0604020202020204" pitchFamily="34" charset="0"/>
                <a:cs typeface="Arial" panose="020B0604020202020204" pitchFamily="34" charset="0"/>
              </a:rPr>
              <a:t>Kug et al. 2015</a:t>
            </a:r>
            <a:endParaRPr lang="nb-NO" sz="2400" dirty="0">
              <a:latin typeface="Arial" panose="020B0604020202020204" pitchFamily="34" charset="0"/>
              <a:cs typeface="Arial" panose="020B0604020202020204" pitchFamily="34" charset="0"/>
            </a:endParaRPr>
          </a:p>
        </p:txBody>
      </p:sp>
      <p:pic>
        <p:nvPicPr>
          <p:cNvPr id="2050" name="AE3285BF-34E9-447F-B910-62B0D7B38B1C" descr="66B9D117-7C6A-496B-B201-93A4C523F3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50682"/>
            <a:ext cx="8863583" cy="427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491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189" y="604157"/>
            <a:ext cx="10093234" cy="840922"/>
          </a:xfrm>
        </p:spPr>
        <p:txBody>
          <a:bodyPr>
            <a:normAutofit fontScale="90000"/>
          </a:bodyPr>
          <a:lstStyle/>
          <a:p>
            <a:r>
              <a:rPr lang="nb-NO" dirty="0" smtClean="0">
                <a:latin typeface="Arial Black" panose="020B0A04020102020204" pitchFamily="34" charset="0"/>
              </a:rPr>
              <a:t>PDO (1901-2015)</a:t>
            </a:r>
            <a:endParaRPr lang="nb-NO" sz="4000" dirty="0">
              <a:latin typeface="Arial Black" panose="020B0A04020102020204" pitchFamily="34" charset="0"/>
            </a:endParaRPr>
          </a:p>
        </p:txBody>
      </p:sp>
      <p:sp>
        <p:nvSpPr>
          <p:cNvPr id="7" name="TextBox 6"/>
          <p:cNvSpPr txBox="1"/>
          <p:nvPr/>
        </p:nvSpPr>
        <p:spPr>
          <a:xfrm>
            <a:off x="2209673" y="6070534"/>
            <a:ext cx="8836650" cy="369332"/>
          </a:xfrm>
          <a:prstGeom prst="rect">
            <a:avLst/>
          </a:prstGeom>
          <a:noFill/>
        </p:spPr>
        <p:txBody>
          <a:bodyPr wrap="none" rtlCol="0">
            <a:spAutoFit/>
          </a:bodyPr>
          <a:lstStyle/>
          <a:p>
            <a:r>
              <a:rPr lang="nb-NO" dirty="0">
                <a:latin typeface="Arial Black" panose="020B0A04020102020204" pitchFamily="34" charset="0"/>
                <a:cs typeface="Arial" panose="020B0604020202020204" pitchFamily="34" charset="0"/>
              </a:rPr>
              <a:t>http://ds.data.jma.go.jp/tcc/tcc/products/elnino/decadal/pdo_doc.html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0" y="1757680"/>
            <a:ext cx="9814560" cy="3952239"/>
          </a:xfrm>
          <a:prstGeom prst="rect">
            <a:avLst/>
          </a:prstGeom>
        </p:spPr>
      </p:pic>
    </p:spTree>
    <p:extLst>
      <p:ext uri="{BB962C8B-B14F-4D97-AF65-F5344CB8AC3E}">
        <p14:creationId xmlns:p14="http://schemas.microsoft.com/office/powerpoint/2010/main" val="317384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189" y="604157"/>
            <a:ext cx="10093234" cy="840922"/>
          </a:xfrm>
        </p:spPr>
        <p:txBody>
          <a:bodyPr>
            <a:normAutofit fontScale="90000"/>
          </a:bodyPr>
          <a:lstStyle/>
          <a:p>
            <a:r>
              <a:rPr lang="nb-NO" dirty="0" smtClean="0">
                <a:latin typeface="Arial Black" panose="020B0A04020102020204" pitchFamily="34" charset="0"/>
              </a:rPr>
              <a:t>AMO (1</a:t>
            </a:r>
            <a:r>
              <a:rPr lang="nb-NO" altLang="zh-CN" dirty="0" smtClean="0">
                <a:latin typeface="Arial Black" panose="020B0A04020102020204" pitchFamily="34" charset="0"/>
              </a:rPr>
              <a:t>870</a:t>
            </a:r>
            <a:r>
              <a:rPr lang="nb-NO" dirty="0" smtClean="0">
                <a:latin typeface="Arial Black" panose="020B0A04020102020204" pitchFamily="34" charset="0"/>
              </a:rPr>
              <a:t>-20</a:t>
            </a:r>
            <a:r>
              <a:rPr lang="nb-NO" altLang="zh-CN" dirty="0" smtClean="0">
                <a:latin typeface="Arial Black" panose="020B0A04020102020204" pitchFamily="34" charset="0"/>
              </a:rPr>
              <a:t>15</a:t>
            </a:r>
            <a:r>
              <a:rPr lang="nb-NO" dirty="0" smtClean="0">
                <a:latin typeface="Arial Black" panose="020B0A04020102020204" pitchFamily="34" charset="0"/>
              </a:rPr>
              <a:t>)</a:t>
            </a:r>
            <a:endParaRPr lang="nb-NO" sz="4000" dirty="0">
              <a:latin typeface="Arial Black" panose="020B0A04020102020204" pitchFamily="34" charset="0"/>
            </a:endParaRPr>
          </a:p>
        </p:txBody>
      </p:sp>
      <p:sp>
        <p:nvSpPr>
          <p:cNvPr id="4" name="Subtitle 3"/>
          <p:cNvSpPr>
            <a:spLocks noGrp="1"/>
          </p:cNvSpPr>
          <p:nvPr>
            <p:ph type="subTitle" idx="1"/>
          </p:nvPr>
        </p:nvSpPr>
        <p:spPr>
          <a:xfrm>
            <a:off x="1524000" y="3602037"/>
            <a:ext cx="9144000" cy="2145619"/>
          </a:xfrm>
        </p:spPr>
        <p:txBody>
          <a:bodyPr/>
          <a:lstStyle/>
          <a:p>
            <a:endParaRPr lang="nb-NO" dirty="0"/>
          </a:p>
        </p:txBody>
      </p:sp>
      <p:sp>
        <p:nvSpPr>
          <p:cNvPr id="7" name="TextBox 6"/>
          <p:cNvSpPr txBox="1"/>
          <p:nvPr/>
        </p:nvSpPr>
        <p:spPr>
          <a:xfrm>
            <a:off x="1112393" y="6018282"/>
            <a:ext cx="10881312" cy="369332"/>
          </a:xfrm>
          <a:prstGeom prst="rect">
            <a:avLst/>
          </a:prstGeom>
          <a:noFill/>
        </p:spPr>
        <p:txBody>
          <a:bodyPr wrap="none" rtlCol="0">
            <a:spAutoFit/>
          </a:bodyPr>
          <a:lstStyle/>
          <a:p>
            <a:r>
              <a:rPr lang="nb-NO">
                <a:latin typeface="Arial Black" panose="020B0A04020102020204" pitchFamily="34" charset="0"/>
                <a:cs typeface="Arial" panose="020B0604020202020204" pitchFamily="34" charset="0"/>
              </a:rPr>
              <a:t>https://climatedataguide.ucar.edu/climate-data/atlantic-multi-decadal-oscillation-amo</a:t>
            </a:r>
            <a:endParaRPr lang="nb-NO" dirty="0">
              <a:latin typeface="Arial Black" panose="020B0A040201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26" y="1609724"/>
            <a:ext cx="9798911" cy="4137931"/>
          </a:xfrm>
          <a:prstGeom prst="rect">
            <a:avLst/>
          </a:prstGeom>
        </p:spPr>
      </p:pic>
    </p:spTree>
    <p:extLst>
      <p:ext uri="{BB962C8B-B14F-4D97-AF65-F5344CB8AC3E}">
        <p14:creationId xmlns:p14="http://schemas.microsoft.com/office/powerpoint/2010/main" val="3352402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63750" y="193675"/>
            <a:ext cx="7772400" cy="1143000"/>
          </a:xfrm>
        </p:spPr>
        <p:txBody>
          <a:bodyPr/>
          <a:lstStyle/>
          <a:p>
            <a:pPr algn="ctr" eaLnBrk="1" hangingPunct="1"/>
            <a:r>
              <a:rPr lang="nb-NO" altLang="zh-CN" sz="4000" b="1" dirty="0">
                <a:solidFill>
                  <a:srgbClr val="002060"/>
                </a:solidFill>
                <a:latin typeface="Aharoni"/>
                <a:cs typeface="Aharoni"/>
              </a:rPr>
              <a:t>Arctic Warming (PDO)</a:t>
            </a:r>
            <a:r>
              <a:rPr lang="en-US" altLang="zh-CN" sz="4000" dirty="0">
                <a:solidFill>
                  <a:srgbClr val="002060"/>
                </a:solidFill>
                <a:latin typeface="Aharoni"/>
                <a:cs typeface="Aharoni"/>
              </a:rPr>
              <a:t> </a:t>
            </a:r>
          </a:p>
        </p:txBody>
      </p:sp>
      <p:sp>
        <p:nvSpPr>
          <p:cNvPr id="13315" name="TextBox 7"/>
          <p:cNvSpPr txBox="1">
            <a:spLocks noChangeArrowheads="1"/>
          </p:cNvSpPr>
          <p:nvPr/>
        </p:nvSpPr>
        <p:spPr bwMode="auto">
          <a:xfrm>
            <a:off x="2765426" y="5518151"/>
            <a:ext cx="56165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a:spcBef>
                <a:spcPct val="20000"/>
              </a:spcBef>
              <a:buFont typeface="Arial" panose="020B0604020202020204" pitchFamily="34" charset="0"/>
              <a:buChar char="•"/>
              <a:defRPr sz="3200">
                <a:solidFill>
                  <a:srgbClr val="002060"/>
                </a:solidFill>
                <a:latin typeface="Aharoni"/>
                <a:ea typeface="宋体" panose="02010600030101010101" pitchFamily="2" charset="-122"/>
                <a:cs typeface="Aharoni"/>
              </a:defRPr>
            </a:lvl1pPr>
            <a:lvl2pPr marL="742950" indent="-285750">
              <a:spcBef>
                <a:spcPct val="20000"/>
              </a:spcBef>
              <a:buFont typeface="Arial" panose="020B0604020202020204" pitchFamily="34" charset="0"/>
              <a:buChar char="–"/>
              <a:defRPr sz="2800">
                <a:solidFill>
                  <a:srgbClr val="002060"/>
                </a:solidFill>
                <a:latin typeface="Aharoni"/>
                <a:ea typeface="宋体" panose="02010600030101010101" pitchFamily="2" charset="-122"/>
                <a:cs typeface="Aharoni"/>
              </a:defRPr>
            </a:lvl2pPr>
            <a:lvl3pPr marL="1143000" indent="-228600">
              <a:spcBef>
                <a:spcPct val="20000"/>
              </a:spcBef>
              <a:buFont typeface="Arial" panose="020B0604020202020204" pitchFamily="34" charset="0"/>
              <a:buChar char="•"/>
              <a:defRPr sz="2400">
                <a:solidFill>
                  <a:srgbClr val="002060"/>
                </a:solidFill>
                <a:latin typeface="Aharoni"/>
                <a:ea typeface="宋体" panose="02010600030101010101" pitchFamily="2" charset="-122"/>
                <a:cs typeface="Aharoni"/>
              </a:defRPr>
            </a:lvl3pPr>
            <a:lvl4pPr marL="16002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4pPr>
            <a:lvl5pPr marL="20574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9pPr>
          </a:lstStyle>
          <a:p>
            <a:pPr eaLnBrk="1" hangingPunct="1">
              <a:spcBef>
                <a:spcPct val="0"/>
              </a:spcBef>
              <a:buFontTx/>
              <a:buNone/>
            </a:pPr>
            <a:r>
              <a:rPr lang="en-US" altLang="nb-NO" sz="1800">
                <a:ea typeface="SimHei" pitchFamily="49" charset="-122"/>
              </a:rPr>
              <a:t>Screen</a:t>
            </a:r>
            <a:r>
              <a:rPr lang="nb-NO" altLang="nb-NO" sz="1800">
                <a:ea typeface="SimHei" pitchFamily="49" charset="-122"/>
              </a:rPr>
              <a:t> and Francois </a:t>
            </a:r>
            <a:r>
              <a:rPr lang="en-US" altLang="nb-NO" sz="1800">
                <a:ea typeface="SimHei" pitchFamily="49" charset="-122"/>
              </a:rPr>
              <a:t>2016 NCC  </a:t>
            </a:r>
          </a:p>
        </p:txBody>
      </p:sp>
      <p:sp>
        <p:nvSpPr>
          <p:cNvPr id="13316" name="Rectangle 2"/>
          <p:cNvSpPr>
            <a:spLocks noChangeArrowheads="1"/>
          </p:cNvSpPr>
          <p:nvPr/>
        </p:nvSpPr>
        <p:spPr bwMode="auto">
          <a:xfrm>
            <a:off x="3810000" y="3182939"/>
            <a:ext cx="457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Aharoni"/>
                <a:ea typeface="宋体" panose="02010600030101010101" pitchFamily="2" charset="-122"/>
                <a:cs typeface="Aharoni"/>
              </a:defRPr>
            </a:lvl1pPr>
            <a:lvl2pPr marL="742950" indent="-285750">
              <a:spcBef>
                <a:spcPct val="20000"/>
              </a:spcBef>
              <a:buFont typeface="Arial" panose="020B0604020202020204" pitchFamily="34" charset="0"/>
              <a:buChar char="–"/>
              <a:defRPr sz="2800">
                <a:solidFill>
                  <a:srgbClr val="002060"/>
                </a:solidFill>
                <a:latin typeface="Aharoni"/>
                <a:ea typeface="宋体" panose="02010600030101010101" pitchFamily="2" charset="-122"/>
                <a:cs typeface="Aharoni"/>
              </a:defRPr>
            </a:lvl2pPr>
            <a:lvl3pPr marL="1143000" indent="-228600">
              <a:spcBef>
                <a:spcPct val="20000"/>
              </a:spcBef>
              <a:buFont typeface="Arial" panose="020B0604020202020204" pitchFamily="34" charset="0"/>
              <a:buChar char="•"/>
              <a:defRPr sz="2400">
                <a:solidFill>
                  <a:srgbClr val="002060"/>
                </a:solidFill>
                <a:latin typeface="Aharoni"/>
                <a:ea typeface="宋体" panose="02010600030101010101" pitchFamily="2" charset="-122"/>
                <a:cs typeface="Aharoni"/>
              </a:defRPr>
            </a:lvl3pPr>
            <a:lvl4pPr marL="16002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4pPr>
            <a:lvl5pPr marL="20574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9pPr>
          </a:lstStyle>
          <a:p>
            <a:pPr>
              <a:spcBef>
                <a:spcPct val="0"/>
              </a:spcBef>
              <a:buFontTx/>
              <a:buNone/>
            </a:pPr>
            <a:endParaRPr lang="nb-NO" altLang="nb-NO" sz="300">
              <a:solidFill>
                <a:schemeClr val="tx1"/>
              </a:solidFill>
              <a:latin typeface="Times New Roman" panose="02020603050405020304" pitchFamily="18" charset="0"/>
            </a:endParaRPr>
          </a:p>
          <a:p>
            <a:pPr>
              <a:spcBef>
                <a:spcPct val="0"/>
              </a:spcBef>
              <a:buFontTx/>
              <a:buNone/>
            </a:pPr>
            <a:endParaRPr lang="nb-NO" altLang="nb-NO" sz="1000">
              <a:solidFill>
                <a:schemeClr val="tx1"/>
              </a:solidFill>
              <a:latin typeface="Times New Roman" panose="02020603050405020304" pitchFamily="18" charset="0"/>
            </a:endParaRPr>
          </a:p>
          <a:p>
            <a:pPr>
              <a:spcBef>
                <a:spcPct val="0"/>
              </a:spcBef>
              <a:buFontTx/>
              <a:buNone/>
            </a:pPr>
            <a:endParaRPr lang="nb-NO" altLang="nb-NO" sz="300">
              <a:solidFill>
                <a:schemeClr val="tx1"/>
              </a:solidFill>
              <a:latin typeface="Times New Roman" panose="02020603050405020304" pitchFamily="18" charset="0"/>
            </a:endParaRPr>
          </a:p>
          <a:p>
            <a:pPr>
              <a:spcBef>
                <a:spcPct val="0"/>
              </a:spcBef>
              <a:buFontTx/>
              <a:buNone/>
            </a:pPr>
            <a:endParaRPr lang="nb-NO" altLang="nb-NO" sz="1000">
              <a:solidFill>
                <a:schemeClr val="tx1"/>
              </a:solidFill>
              <a:latin typeface="Times New Roman" panose="02020603050405020304" pitchFamily="18" charset="0"/>
            </a:endParaRPr>
          </a:p>
        </p:txBody>
      </p:sp>
      <p:pic>
        <p:nvPicPr>
          <p:cNvPr id="13317" name="Picture 1"/>
          <p:cNvPicPr>
            <a:picLocks noChangeAspect="1"/>
          </p:cNvPicPr>
          <p:nvPr/>
        </p:nvPicPr>
        <p:blipFill>
          <a:blip r:embed="rId2">
            <a:extLst>
              <a:ext uri="{28A0092B-C50C-407E-A947-70E740481C1C}">
                <a14:useLocalDpi xmlns:a14="http://schemas.microsoft.com/office/drawing/2010/main" val="0"/>
              </a:ext>
            </a:extLst>
          </a:blip>
          <a:srcRect l="5338" r="32693"/>
          <a:stretch>
            <a:fillRect/>
          </a:stretch>
        </p:blipFill>
        <p:spPr bwMode="auto">
          <a:xfrm>
            <a:off x="2063750" y="1125538"/>
            <a:ext cx="77803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8296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63750" y="193675"/>
            <a:ext cx="7772400" cy="1143000"/>
          </a:xfrm>
        </p:spPr>
        <p:txBody>
          <a:bodyPr/>
          <a:lstStyle/>
          <a:p>
            <a:pPr algn="ctr" eaLnBrk="1" hangingPunct="1"/>
            <a:r>
              <a:rPr lang="nb-NO" altLang="zh-CN" sz="4000" b="1" dirty="0">
                <a:solidFill>
                  <a:srgbClr val="002060"/>
                </a:solidFill>
                <a:latin typeface="Aharoni"/>
                <a:cs typeface="Aharoni"/>
              </a:rPr>
              <a:t>Arctic Warming (AMO)</a:t>
            </a:r>
            <a:r>
              <a:rPr lang="en-US" altLang="zh-CN" sz="4000" dirty="0">
                <a:solidFill>
                  <a:srgbClr val="002060"/>
                </a:solidFill>
                <a:latin typeface="Aharoni"/>
                <a:cs typeface="Aharoni"/>
              </a:rPr>
              <a:t> </a:t>
            </a:r>
          </a:p>
        </p:txBody>
      </p:sp>
      <p:sp>
        <p:nvSpPr>
          <p:cNvPr id="14339" name="TextBox 7"/>
          <p:cNvSpPr txBox="1">
            <a:spLocks noChangeArrowheads="1"/>
          </p:cNvSpPr>
          <p:nvPr/>
        </p:nvSpPr>
        <p:spPr bwMode="auto">
          <a:xfrm>
            <a:off x="2765426" y="5518151"/>
            <a:ext cx="56165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a:spcBef>
                <a:spcPct val="20000"/>
              </a:spcBef>
              <a:buFont typeface="Arial" panose="020B0604020202020204" pitchFamily="34" charset="0"/>
              <a:buChar char="•"/>
              <a:defRPr sz="3200">
                <a:solidFill>
                  <a:srgbClr val="002060"/>
                </a:solidFill>
                <a:latin typeface="Aharoni"/>
                <a:ea typeface="宋体" panose="02010600030101010101" pitchFamily="2" charset="-122"/>
                <a:cs typeface="Aharoni"/>
              </a:defRPr>
            </a:lvl1pPr>
            <a:lvl2pPr marL="742950" indent="-285750">
              <a:spcBef>
                <a:spcPct val="20000"/>
              </a:spcBef>
              <a:buFont typeface="Arial" panose="020B0604020202020204" pitchFamily="34" charset="0"/>
              <a:buChar char="–"/>
              <a:defRPr sz="2800">
                <a:solidFill>
                  <a:srgbClr val="002060"/>
                </a:solidFill>
                <a:latin typeface="Aharoni"/>
                <a:ea typeface="宋体" panose="02010600030101010101" pitchFamily="2" charset="-122"/>
                <a:cs typeface="Aharoni"/>
              </a:defRPr>
            </a:lvl2pPr>
            <a:lvl3pPr marL="1143000" indent="-228600">
              <a:spcBef>
                <a:spcPct val="20000"/>
              </a:spcBef>
              <a:buFont typeface="Arial" panose="020B0604020202020204" pitchFamily="34" charset="0"/>
              <a:buChar char="•"/>
              <a:defRPr sz="2400">
                <a:solidFill>
                  <a:srgbClr val="002060"/>
                </a:solidFill>
                <a:latin typeface="Aharoni"/>
                <a:ea typeface="宋体" panose="02010600030101010101" pitchFamily="2" charset="-122"/>
                <a:cs typeface="Aharoni"/>
              </a:defRPr>
            </a:lvl3pPr>
            <a:lvl4pPr marL="16002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4pPr>
            <a:lvl5pPr marL="20574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9pPr>
          </a:lstStyle>
          <a:p>
            <a:pPr eaLnBrk="1" hangingPunct="1">
              <a:spcBef>
                <a:spcPct val="0"/>
              </a:spcBef>
              <a:buFontTx/>
              <a:buNone/>
            </a:pPr>
            <a:r>
              <a:rPr lang="en-US" altLang="nb-NO" sz="1800">
                <a:ea typeface="SimHei" pitchFamily="49" charset="-122"/>
              </a:rPr>
              <a:t>Johannessen et al.</a:t>
            </a:r>
            <a:r>
              <a:rPr lang="nb-NO" altLang="nb-NO" sz="1800">
                <a:ea typeface="SimHei" pitchFamily="49" charset="-122"/>
              </a:rPr>
              <a:t> </a:t>
            </a:r>
            <a:r>
              <a:rPr lang="en-US" altLang="nb-NO" sz="1800">
                <a:ea typeface="SimHei" pitchFamily="49" charset="-122"/>
              </a:rPr>
              <a:t>2016  </a:t>
            </a:r>
          </a:p>
        </p:txBody>
      </p:sp>
      <p:sp>
        <p:nvSpPr>
          <p:cNvPr id="14340" name="Rectangle 2"/>
          <p:cNvSpPr>
            <a:spLocks noChangeArrowheads="1"/>
          </p:cNvSpPr>
          <p:nvPr/>
        </p:nvSpPr>
        <p:spPr bwMode="auto">
          <a:xfrm>
            <a:off x="3810000" y="3182939"/>
            <a:ext cx="457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2060"/>
                </a:solidFill>
                <a:latin typeface="Aharoni"/>
                <a:ea typeface="宋体" panose="02010600030101010101" pitchFamily="2" charset="-122"/>
                <a:cs typeface="Aharoni"/>
              </a:defRPr>
            </a:lvl1pPr>
            <a:lvl2pPr marL="742950" indent="-285750">
              <a:spcBef>
                <a:spcPct val="20000"/>
              </a:spcBef>
              <a:buFont typeface="Arial" panose="020B0604020202020204" pitchFamily="34" charset="0"/>
              <a:buChar char="–"/>
              <a:defRPr sz="2800">
                <a:solidFill>
                  <a:srgbClr val="002060"/>
                </a:solidFill>
                <a:latin typeface="Aharoni"/>
                <a:ea typeface="宋体" panose="02010600030101010101" pitchFamily="2" charset="-122"/>
                <a:cs typeface="Aharoni"/>
              </a:defRPr>
            </a:lvl2pPr>
            <a:lvl3pPr marL="1143000" indent="-228600">
              <a:spcBef>
                <a:spcPct val="20000"/>
              </a:spcBef>
              <a:buFont typeface="Arial" panose="020B0604020202020204" pitchFamily="34" charset="0"/>
              <a:buChar char="•"/>
              <a:defRPr sz="2400">
                <a:solidFill>
                  <a:srgbClr val="002060"/>
                </a:solidFill>
                <a:latin typeface="Aharoni"/>
                <a:ea typeface="宋体" panose="02010600030101010101" pitchFamily="2" charset="-122"/>
                <a:cs typeface="Aharoni"/>
              </a:defRPr>
            </a:lvl3pPr>
            <a:lvl4pPr marL="16002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4pPr>
            <a:lvl5pPr marL="2057400" indent="-228600">
              <a:spcBef>
                <a:spcPct val="20000"/>
              </a:spcBef>
              <a:buFont typeface="Arial" panose="020B0604020202020204" pitchFamily="34" charset="0"/>
              <a:buChar char="»"/>
              <a:defRPr sz="2000">
                <a:solidFill>
                  <a:srgbClr val="002060"/>
                </a:solidFill>
                <a:latin typeface="Aharoni"/>
                <a:ea typeface="宋体" panose="02010600030101010101" pitchFamily="2" charset="-122"/>
                <a:cs typeface="Aharoni"/>
              </a:defRPr>
            </a:lvl5pPr>
            <a:lvl6pPr marL="25146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6pPr>
            <a:lvl7pPr marL="29718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7pPr>
            <a:lvl8pPr marL="34290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8pPr>
            <a:lvl9pPr marL="3886200" indent="-228600" eaLnBrk="0" fontAlgn="base" hangingPunct="0">
              <a:spcBef>
                <a:spcPct val="20000"/>
              </a:spcBef>
              <a:spcAft>
                <a:spcPct val="0"/>
              </a:spcAft>
              <a:buFont typeface="Arial" panose="020B0604020202020204" pitchFamily="34" charset="0"/>
              <a:buChar char="»"/>
              <a:defRPr sz="2000">
                <a:solidFill>
                  <a:srgbClr val="002060"/>
                </a:solidFill>
                <a:latin typeface="Aharoni"/>
                <a:ea typeface="宋体" panose="02010600030101010101" pitchFamily="2" charset="-122"/>
                <a:cs typeface="Aharoni"/>
              </a:defRPr>
            </a:lvl9pPr>
          </a:lstStyle>
          <a:p>
            <a:pPr>
              <a:spcBef>
                <a:spcPct val="0"/>
              </a:spcBef>
              <a:buFontTx/>
              <a:buNone/>
            </a:pPr>
            <a:endParaRPr lang="nb-NO" altLang="nb-NO" sz="300">
              <a:solidFill>
                <a:schemeClr val="tx1"/>
              </a:solidFill>
              <a:latin typeface="Times New Roman" panose="02020603050405020304" pitchFamily="18" charset="0"/>
            </a:endParaRPr>
          </a:p>
          <a:p>
            <a:pPr>
              <a:spcBef>
                <a:spcPct val="0"/>
              </a:spcBef>
              <a:buFontTx/>
              <a:buNone/>
            </a:pPr>
            <a:endParaRPr lang="nb-NO" altLang="nb-NO" sz="1000">
              <a:solidFill>
                <a:schemeClr val="tx1"/>
              </a:solidFill>
              <a:latin typeface="Times New Roman" panose="02020603050405020304" pitchFamily="18" charset="0"/>
            </a:endParaRPr>
          </a:p>
          <a:p>
            <a:pPr>
              <a:spcBef>
                <a:spcPct val="0"/>
              </a:spcBef>
              <a:buFontTx/>
              <a:buNone/>
            </a:pPr>
            <a:endParaRPr lang="nb-NO" altLang="nb-NO" sz="300">
              <a:solidFill>
                <a:schemeClr val="tx1"/>
              </a:solidFill>
              <a:latin typeface="Times New Roman" panose="02020603050405020304" pitchFamily="18" charset="0"/>
            </a:endParaRPr>
          </a:p>
          <a:p>
            <a:pPr>
              <a:spcBef>
                <a:spcPct val="0"/>
              </a:spcBef>
              <a:buFontTx/>
              <a:buNone/>
            </a:pPr>
            <a:endParaRPr lang="nb-NO" altLang="nb-NO" sz="1000">
              <a:solidFill>
                <a:schemeClr val="tx1"/>
              </a:solidFill>
              <a:latin typeface="Times New Roman" panose="02020603050405020304" pitchFamily="18" charset="0"/>
            </a:endParaRPr>
          </a:p>
        </p:txBody>
      </p:sp>
      <p:pic>
        <p:nvPicPr>
          <p:cNvPr id="143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484313"/>
            <a:ext cx="684053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4239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2176463" y="317500"/>
            <a:ext cx="8229600" cy="1206500"/>
          </a:xfrm>
          <a:extLst>
            <a:ext uri="{909E8E84-426E-40DD-AFC4-6F175D3DCCD1}">
              <a14:hiddenFill xmlns:a14="http://schemas.microsoft.com/office/drawing/2010/main">
                <a:solidFill>
                  <a:srgbClr val="FCD5B5"/>
                </a:solidFill>
              </a14:hiddenFill>
            </a:ext>
            <a:ext uri="{91240B29-F687-4F45-9708-019B960494DF}">
              <a14:hiddenLine xmlns:a14="http://schemas.microsoft.com/office/drawing/2010/main" w="9525">
                <a:solidFill>
                  <a:srgbClr val="FCD5B5"/>
                </a:solidFill>
                <a:miter lim="800000"/>
                <a:headEnd/>
                <a:tailEnd/>
              </a14:hiddenLine>
            </a:ext>
          </a:extLst>
        </p:spPr>
        <p:txBody>
          <a:bodyPr/>
          <a:lstStyle/>
          <a:p>
            <a:pPr algn="ctr" eaLnBrk="1" hangingPunct="1"/>
            <a:r>
              <a:rPr lang="en-US" altLang="zh-CN" sz="3600" b="1" dirty="0">
                <a:solidFill>
                  <a:srgbClr val="002060"/>
                </a:solidFill>
                <a:latin typeface="Arial Black" panose="020B0A04020102020204" pitchFamily="34" charset="0"/>
                <a:cs typeface="Aharoni"/>
              </a:rPr>
              <a:t>Extreme Warming Arctic </a:t>
            </a:r>
            <a:br>
              <a:rPr lang="en-US" altLang="zh-CN" sz="3600" b="1" dirty="0">
                <a:solidFill>
                  <a:srgbClr val="002060"/>
                </a:solidFill>
                <a:latin typeface="Arial Black" panose="020B0A04020102020204" pitchFamily="34" charset="0"/>
                <a:cs typeface="Aharoni"/>
              </a:rPr>
            </a:br>
            <a:r>
              <a:rPr lang="en-US" altLang="zh-CN" sz="3600" b="1" dirty="0">
                <a:solidFill>
                  <a:srgbClr val="002060"/>
                </a:solidFill>
                <a:latin typeface="Arial Black" panose="020B0A04020102020204" pitchFamily="34" charset="0"/>
                <a:cs typeface="Aharoni"/>
              </a:rPr>
              <a:t>(</a:t>
            </a:r>
            <a:r>
              <a:rPr lang="en-US" altLang="zh-CN" sz="2800" b="1" dirty="0">
                <a:solidFill>
                  <a:srgbClr val="002060"/>
                </a:solidFill>
                <a:latin typeface="Arial Black" panose="020B0A04020102020204" pitchFamily="34" charset="0"/>
                <a:cs typeface="Aharoni"/>
              </a:rPr>
              <a:t>Winter </a:t>
            </a:r>
            <a:r>
              <a:rPr lang="en-US" altLang="zh-CN" sz="2800" b="1" dirty="0" smtClean="0">
                <a:solidFill>
                  <a:srgbClr val="002060"/>
                </a:solidFill>
                <a:latin typeface="Arial Black" panose="020B0A04020102020204" pitchFamily="34" charset="0"/>
                <a:cs typeface="Aharoni"/>
              </a:rPr>
              <a:t>2015/2016</a:t>
            </a:r>
            <a:r>
              <a:rPr lang="en-US" altLang="zh-CN" sz="3600" b="1" dirty="0">
                <a:solidFill>
                  <a:srgbClr val="002060"/>
                </a:solidFill>
                <a:latin typeface="Arial Black" panose="020B0A04020102020204" pitchFamily="34" charset="0"/>
                <a:cs typeface="Aharoni"/>
              </a:rPr>
              <a:t>)</a:t>
            </a:r>
            <a:endParaRPr lang="zh-CN" altLang="en-US" sz="3600" b="1" dirty="0">
              <a:solidFill>
                <a:srgbClr val="002060"/>
              </a:solidFill>
              <a:latin typeface="Arial Black" panose="020B0A04020102020204" pitchFamily="34" charset="0"/>
              <a:cs typeface="Aharoni"/>
            </a:endParaRPr>
          </a:p>
        </p:txBody>
      </p:sp>
      <p:sp>
        <p:nvSpPr>
          <p:cNvPr id="6" name="TextBox 5"/>
          <p:cNvSpPr txBox="1"/>
          <p:nvPr/>
        </p:nvSpPr>
        <p:spPr>
          <a:xfrm>
            <a:off x="3292476" y="5926138"/>
            <a:ext cx="2728913" cy="400050"/>
          </a:xfrm>
          <a:prstGeom prst="rect">
            <a:avLst/>
          </a:prstGeom>
          <a:noFill/>
        </p:spPr>
        <p:txBody>
          <a:bodyPr wrap="none">
            <a:spAutoFit/>
          </a:bodyPr>
          <a:lstStyle/>
          <a:p>
            <a:pPr>
              <a:defRPr/>
            </a:pPr>
            <a:r>
              <a:rPr lang="nb-NO" altLang="zh-CN" sz="2000" dirty="0">
                <a:solidFill>
                  <a:srgbClr val="002060"/>
                </a:solidFill>
                <a:latin typeface="Aharoni" panose="02010803020104030203" pitchFamily="2" charset="-79"/>
                <a:ea typeface="+mj-ea"/>
                <a:cs typeface="Aharoni" panose="02010803020104030203" pitchFamily="2" charset="-79"/>
              </a:rPr>
              <a:t>Overland and Wang 2016 </a:t>
            </a:r>
          </a:p>
        </p:txBody>
      </p:sp>
      <p:pic>
        <p:nvPicPr>
          <p:cNvPr id="15364" name="Picture 2"/>
          <p:cNvPicPr>
            <a:picLocks noChangeAspect="1"/>
          </p:cNvPicPr>
          <p:nvPr/>
        </p:nvPicPr>
        <p:blipFill>
          <a:blip r:embed="rId3">
            <a:extLst>
              <a:ext uri="{28A0092B-C50C-407E-A947-70E740481C1C}">
                <a14:useLocalDpi xmlns:a14="http://schemas.microsoft.com/office/drawing/2010/main" val="0"/>
              </a:ext>
            </a:extLst>
          </a:blip>
          <a:srcRect b="72905"/>
          <a:stretch>
            <a:fillRect/>
          </a:stretch>
        </p:blipFill>
        <p:spPr bwMode="auto">
          <a:xfrm>
            <a:off x="2028826" y="1863725"/>
            <a:ext cx="7986713"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17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720" y="862150"/>
            <a:ext cx="4522652" cy="4598124"/>
          </a:xfrm>
        </p:spPr>
        <p:txBody>
          <a:bodyPr>
            <a:normAutofit/>
          </a:bodyPr>
          <a:lstStyle/>
          <a:p>
            <a:r>
              <a:rPr lang="nb-NO" sz="4000" dirty="0" smtClean="0">
                <a:latin typeface="Arial Black" panose="020B0A04020102020204" pitchFamily="34" charset="0"/>
              </a:rPr>
              <a:t>Daily SAT Anomalies</a:t>
            </a:r>
            <a:r>
              <a:rPr lang="nb-NO" sz="4000" dirty="0">
                <a:latin typeface="Arial Black" panose="020B0A04020102020204" pitchFamily="34" charset="0"/>
              </a:rPr>
              <a:t> </a:t>
            </a:r>
            <a:r>
              <a:rPr lang="nb-NO" sz="4000" dirty="0" smtClean="0">
                <a:latin typeface="Arial Black" panose="020B0A04020102020204" pitchFamily="34" charset="0"/>
              </a:rPr>
              <a:t>(Jan.17th,2017)</a:t>
            </a:r>
            <a:endParaRPr lang="nb-NO" sz="4000" dirty="0">
              <a:latin typeface="Arial Black" panose="020B0A04020102020204" pitchFamily="34" charset="0"/>
            </a:endParaRPr>
          </a:p>
        </p:txBody>
      </p:sp>
      <p:sp>
        <p:nvSpPr>
          <p:cNvPr id="7" name="TextBox 6"/>
          <p:cNvSpPr txBox="1"/>
          <p:nvPr/>
        </p:nvSpPr>
        <p:spPr>
          <a:xfrm>
            <a:off x="8078349" y="6026991"/>
            <a:ext cx="3707553" cy="369332"/>
          </a:xfrm>
          <a:prstGeom prst="rect">
            <a:avLst/>
          </a:prstGeom>
          <a:noFill/>
        </p:spPr>
        <p:txBody>
          <a:bodyPr wrap="none" rtlCol="0">
            <a:spAutoFit/>
          </a:bodyPr>
          <a:lstStyle/>
          <a:p>
            <a:r>
              <a:rPr lang="nb-NO" dirty="0">
                <a:latin typeface="Arial Black" panose="020B0A04020102020204" pitchFamily="34" charset="0"/>
                <a:cs typeface="Arial" panose="020B0604020202020204" pitchFamily="34" charset="0"/>
              </a:rPr>
              <a:t>http://climatereanalyzer.org/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0" y="243840"/>
            <a:ext cx="6725919" cy="6400800"/>
          </a:xfrm>
          <a:prstGeom prst="rect">
            <a:avLst/>
          </a:prstGeom>
        </p:spPr>
      </p:pic>
    </p:spTree>
    <p:extLst>
      <p:ext uri="{BB962C8B-B14F-4D97-AF65-F5344CB8AC3E}">
        <p14:creationId xmlns:p14="http://schemas.microsoft.com/office/powerpoint/2010/main" val="1517637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917</Words>
  <Application>Microsoft Office PowerPoint</Application>
  <PresentationFormat>Widescreen</PresentationFormat>
  <Paragraphs>72</Paragraphs>
  <Slides>15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Aharoni</vt:lpstr>
      <vt:lpstr>SimHei</vt:lpstr>
      <vt:lpstr>宋体</vt:lpstr>
      <vt:lpstr>Arial</vt:lpstr>
      <vt:lpstr>Arial Black</vt:lpstr>
      <vt:lpstr>Calibri</vt:lpstr>
      <vt:lpstr>Calibri Light</vt:lpstr>
      <vt:lpstr>Times New Roman</vt:lpstr>
      <vt:lpstr>Wingdings</vt:lpstr>
      <vt:lpstr>Office Theme</vt:lpstr>
      <vt:lpstr>EU H2020 Blue-Action</vt:lpstr>
      <vt:lpstr>Arctic Warming (Amplification)</vt:lpstr>
      <vt:lpstr>Arctic Warming</vt:lpstr>
      <vt:lpstr>PDO (1901-2015)</vt:lpstr>
      <vt:lpstr>AMO (1870-2015)</vt:lpstr>
      <vt:lpstr>Arctic Warming (PDO) </vt:lpstr>
      <vt:lpstr>Arctic Warming (AMO) </vt:lpstr>
      <vt:lpstr>Extreme Warming Arctic  (Winter 2015/2016)</vt:lpstr>
      <vt:lpstr>Daily SAT Anomalies (Jan.17th,2017)</vt:lpstr>
      <vt:lpstr>Global Climate Models (CMIP5)</vt:lpstr>
      <vt:lpstr>Arctic Warming and Eurasian Cooling</vt:lpstr>
      <vt:lpstr>PDO Modulation</vt:lpstr>
      <vt:lpstr> WP3 Objective</vt:lpstr>
      <vt:lpstr> Tasks</vt:lpstr>
      <vt:lpstr> Linkages to other WPs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H2020 Blue-Action</dc:title>
  <dc:creator>Yongqi Gao</dc:creator>
  <cp:lastModifiedBy>Yongqi Gao</cp:lastModifiedBy>
  <cp:revision>96</cp:revision>
  <dcterms:created xsi:type="dcterms:W3CDTF">2016-08-29T08:31:15Z</dcterms:created>
  <dcterms:modified xsi:type="dcterms:W3CDTF">2017-01-18T09:06:20Z</dcterms:modified>
</cp:coreProperties>
</file>