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5"/>
  </p:notesMasterIdLst>
  <p:handoutMasterIdLst>
    <p:handoutMasterId r:id="rId16"/>
  </p:handoutMasterIdLst>
  <p:sldIdLst>
    <p:sldId id="258" r:id="rId3"/>
    <p:sldId id="260" r:id="rId4"/>
    <p:sldId id="266" r:id="rId5"/>
    <p:sldId id="265" r:id="rId6"/>
    <p:sldId id="261" r:id="rId7"/>
    <p:sldId id="268" r:id="rId8"/>
    <p:sldId id="271" r:id="rId9"/>
    <p:sldId id="273" r:id="rId10"/>
    <p:sldId id="276" r:id="rId11"/>
    <p:sldId id="277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AF9600"/>
    <a:srgbClr val="96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56A9A-A5EC-F048-85B4-D773B16B088D}" type="datetimeFigureOut">
              <a:rPr lang="en-US" smtClean="0"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CA60-5F6D-E34C-A9DA-1A2D033E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D6B8B-D90E-D84F-96AC-20773560F834}" type="datetimeFigureOut">
              <a:rPr lang="en-US" smtClean="0"/>
              <a:t>18/01/2017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B34C-2A83-4E46-910B-BF55EC6D6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6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59532-9592-8D4C-B3BD-374407D2C623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4"/>
            <a:ext cx="8426451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1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charset="0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69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818DC-D1D4-5645-8E29-95CBFBC5F74E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4" y="1"/>
            <a:ext cx="2106612" cy="62023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"/>
            <a:ext cx="6167439" cy="62023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EE263-3D48-5542-94D5-20D92976594E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3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4482-05B7-D54A-8A70-316D47ADCE8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215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08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809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426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00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976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93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2389B-339F-DB4E-A068-DB3F4EE03E54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24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256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774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830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939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4482-05B7-D54A-8A70-316D47ADCE8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8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7427-4643-C84C-AD46-7336541F2B55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4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7" y="1700214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00214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B915-C87A-F247-B399-42D6A5BBC538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0024-AC4B-7D4C-A2FB-2ABDFBB29200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C487-6846-D84D-A940-68ABD0013A3A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3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637B-0A06-9E4D-A39D-609364CE615A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4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DEFC-5385-4F40-AAC3-74E9ECFDC0F7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8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5C84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80D2-DF7F-BD46-A44B-6D1CC3BFD67E}" type="slidenum">
              <a:rPr lang="en-GB">
                <a:solidFill>
                  <a:srgbClr val="005C8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78217B-B06E-AA47-887B-FAB71B63EC33}" type="slidenum">
              <a:rPr lang="en-GB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charset="0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charset="0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08D1-7E28-1840-9D97-B6D3D9C9A6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/>
              <a:t>18/01/2017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8B3C-8A3F-5C4E-9556-49480B6CE1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3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675508"/>
            <a:ext cx="8426450" cy="1179236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Sybren Drijfhout</a:t>
            </a:r>
            <a:r>
              <a:rPr lang="en-GB" sz="1600" baseline="30000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Jennifer Mecking</a:t>
            </a:r>
            <a:r>
              <a:rPr lang="en-GB" sz="1600" baseline="30000" dirty="0">
                <a:solidFill>
                  <a:schemeClr val="bg1">
                    <a:lumMod val="10000"/>
                  </a:schemeClr>
                </a:solidFill>
              </a:rPr>
              <a:t>1</a:t>
            </a:r>
          </a:p>
          <a:p>
            <a:pPr algn="ctr" eaLnBrk="1" hangingPunct="1">
              <a:defRPr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Joel Hirschi</a:t>
            </a:r>
            <a:r>
              <a:rPr lang="en-GB" sz="1600" baseline="30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, Adam Blaker</a:t>
            </a:r>
            <a:r>
              <a:rPr lang="en-GB" sz="1600" baseline="30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bg1">
                    <a:lumMod val="10000"/>
                  </a:schemeClr>
                </a:solidFill>
              </a:rPr>
              <a:t>Aurélie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 Duchez</a:t>
            </a:r>
            <a:r>
              <a:rPr lang="en-GB" sz="1600" baseline="30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endParaRPr lang="en-GB" sz="1600" dirty="0">
              <a:solidFill>
                <a:schemeClr val="bg1">
                  <a:lumMod val="1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900" baseline="30000" dirty="0" smtClean="0">
                <a:solidFill>
                  <a:schemeClr val="bg1">
                    <a:lumMod val="10000"/>
                  </a:schemeClr>
                </a:solidFill>
              </a:rPr>
              <a:t>1 </a:t>
            </a:r>
            <a:r>
              <a:rPr lang="en-US" sz="900" dirty="0" smtClean="0">
                <a:solidFill>
                  <a:schemeClr val="bg1">
                    <a:lumMod val="10000"/>
                  </a:schemeClr>
                </a:solidFill>
              </a:rPr>
              <a:t>University of Southampton</a:t>
            </a:r>
          </a:p>
          <a:p>
            <a:pPr algn="ctr" eaLnBrk="1" hangingPunct="1">
              <a:defRPr/>
            </a:pPr>
            <a:r>
              <a:rPr lang="en-US" sz="900" baseline="30000" dirty="0" smtClean="0">
                <a:solidFill>
                  <a:schemeClr val="bg1">
                    <a:lumMod val="10000"/>
                  </a:schemeClr>
                </a:solidFill>
              </a:rPr>
              <a:t>2 </a:t>
            </a:r>
            <a:r>
              <a:rPr lang="en-US" sz="900" dirty="0" smtClean="0">
                <a:solidFill>
                  <a:schemeClr val="bg1">
                    <a:lumMod val="10000"/>
                  </a:schemeClr>
                </a:solidFill>
              </a:rPr>
              <a:t>National Oceanography Centre, Southampton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944724"/>
            <a:ext cx="8426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eaLnBrk="1" hangingPunct="1"/>
            <a:r>
              <a:rPr lang="en-US" sz="3200" dirty="0" smtClean="0">
                <a:solidFill>
                  <a:srgbClr val="141718"/>
                </a:solidFill>
                <a:latin typeface="Lucida Sans" charset="0"/>
                <a:ea typeface="ＭＳ Ｐゴシック" charset="0"/>
                <a:cs typeface="ＭＳ Ｐゴシック" charset="0"/>
              </a:rPr>
              <a:t>The Atmospheric Response to </a:t>
            </a:r>
          </a:p>
          <a:p>
            <a:pPr algn="ctr" defTabSz="914400" eaLnBrk="1" hangingPunct="1"/>
            <a:r>
              <a:rPr lang="en-US" sz="3200" dirty="0">
                <a:solidFill>
                  <a:srgbClr val="141718"/>
                </a:solidFill>
                <a:latin typeface="Lucida Sans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3200" dirty="0" smtClean="0">
                <a:solidFill>
                  <a:srgbClr val="141718"/>
                </a:solidFill>
                <a:latin typeface="Lucida Sans" charset="0"/>
                <a:ea typeface="ＭＳ Ｐゴシック" charset="0"/>
                <a:cs typeface="ＭＳ Ｐゴシック" charset="0"/>
              </a:rPr>
              <a:t>he 2015 Atlantic Cold Blob</a:t>
            </a:r>
            <a:endParaRPr lang="en-US" sz="3200" dirty="0">
              <a:solidFill>
                <a:srgbClr val="141718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485180a-f1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9" y="2240124"/>
            <a:ext cx="2648813" cy="3144416"/>
          </a:xfrm>
          <a:prstGeom prst="rect">
            <a:avLst/>
          </a:prstGeom>
        </p:spPr>
      </p:pic>
      <p:sp>
        <p:nvSpPr>
          <p:cNvPr id="7" name="Dodecagon 6"/>
          <p:cNvSpPr/>
          <p:nvPr/>
        </p:nvSpPr>
        <p:spPr>
          <a:xfrm>
            <a:off x="4539522" y="2888974"/>
            <a:ext cx="559504" cy="538735"/>
          </a:xfrm>
          <a:prstGeom prst="dodec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3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en-US" sz="3600" b="1" dirty="0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5166" y="325603"/>
            <a:ext cx="53631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accent3">
                    <a:lumMod val="10000"/>
                  </a:schemeClr>
                </a:solidFill>
              </a:rPr>
              <a:t>The bias in </a:t>
            </a:r>
            <a:r>
              <a:rPr lang="en-GB" sz="4000" b="1" dirty="0" smtClean="0">
                <a:solidFill>
                  <a:schemeClr val="accent3">
                    <a:lumMod val="10000"/>
                  </a:schemeClr>
                </a:solidFill>
              </a:rPr>
              <a:t>SLP </a:t>
            </a:r>
            <a:r>
              <a:rPr lang="en-GB" sz="4000" b="1" dirty="0">
                <a:solidFill>
                  <a:schemeClr val="accent3">
                    <a:lumMod val="10000"/>
                  </a:schemeClr>
                </a:solidFill>
              </a:rPr>
              <a:t>response</a:t>
            </a:r>
          </a:p>
          <a:p>
            <a:endParaRPr lang="en-GB" dirty="0"/>
          </a:p>
        </p:txBody>
      </p:sp>
      <p:pic>
        <p:nvPicPr>
          <p:cNvPr id="5" name="Picture 4" descr="HadGEM3_JJA_2015_SL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14811"/>
            <a:ext cx="4751997" cy="3461436"/>
          </a:xfrm>
          <a:prstGeom prst="rect">
            <a:avLst/>
          </a:prstGeom>
        </p:spPr>
      </p:pic>
      <p:pic>
        <p:nvPicPr>
          <p:cNvPr id="7" name="Picture 6" descr="ERA-interim_JJA_2015_SL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1" y="1814811"/>
            <a:ext cx="4751999" cy="34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0819"/>
            <a:ext cx="5682470" cy="4443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80672"/>
            <a:ext cx="8974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 An anomaly in OHFC should provoke a high downstream of the cold blob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The model’s high is too much above the cold blob invoking cold northerly winds at its eastern side (over W-Europe)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The </a:t>
            </a:r>
            <a:r>
              <a:rPr lang="en-GB" dirty="0" err="1" smtClean="0"/>
              <a:t>Obs</a:t>
            </a:r>
            <a:r>
              <a:rPr lang="en-GB" dirty="0" smtClean="0"/>
              <a:t> show the high farther to the east than theory predicts and a low over the cold blob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By Chance? Or did we overlook some other crucial element in the initial conditions?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4934" y="165288"/>
            <a:ext cx="493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4">
                    <a:lumMod val="50000"/>
                  </a:schemeClr>
                </a:solidFill>
              </a:rPr>
              <a:t>The theoretical response</a:t>
            </a:r>
            <a:endParaRPr lang="en-GB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0133" y="1371600"/>
            <a:ext cx="257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Sutton and Mathieu 2002</a:t>
            </a:r>
          </a:p>
          <a:p>
            <a:pPr marL="285750" indent="-285750">
              <a:buFont typeface="Arial"/>
              <a:buChar char="•"/>
            </a:pPr>
            <a:endParaRPr lang="en-GB" sz="1600" dirty="0" smtClean="0"/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Hoskins and </a:t>
            </a:r>
            <a:r>
              <a:rPr lang="en-GB" sz="1600" dirty="0" err="1" smtClean="0"/>
              <a:t>Karoly</a:t>
            </a:r>
            <a:r>
              <a:rPr lang="en-GB" sz="1600" dirty="0" smtClean="0"/>
              <a:t> 1981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0162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40324"/>
            <a:ext cx="2709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2638"/>
                </a:solidFill>
              </a:rPr>
              <a:t>Conclusions</a:t>
            </a:r>
            <a:endParaRPr lang="en-GB" sz="4000" b="1" dirty="0">
              <a:solidFill>
                <a:srgbClr val="00263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67" y="1607066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Initialisation with May 2015 ocean temperatures leads to anomalously warm JJA over Central/Eastern Europe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Confining </a:t>
            </a:r>
            <a:r>
              <a:rPr lang="en-GB" dirty="0"/>
              <a:t>S</a:t>
            </a:r>
            <a:r>
              <a:rPr lang="en-GB" dirty="0" smtClean="0"/>
              <a:t>ST anomalies to the Atlantic still leads to anomalously warm JJA conditions, but the signal is slightly weaker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Using T ((and S-anomalies) from a hindcast with the same ocean model is a promising route for initialising coupled models when making intra-annual and interannual predictions 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The associated SLP response puts the expected high pressure system to far west in the model, while in the </a:t>
            </a:r>
            <a:r>
              <a:rPr lang="en-GB" dirty="0" err="1" smtClean="0"/>
              <a:t>obs</a:t>
            </a:r>
            <a:r>
              <a:rPr lang="en-GB" dirty="0" smtClean="0"/>
              <a:t> it is located farther east than expected from theory, as a result western Europe is too cold in the model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We have no clue as yet what the cause is of this discrepancy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6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2" y="980728"/>
            <a:ext cx="788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Duchez et al. 2016</a:t>
            </a:r>
            <a:endParaRPr lang="en-US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Motivation</a:t>
            </a:r>
            <a:endParaRPr lang="en-US" sz="3600" b="1" dirty="0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9" y="1514051"/>
            <a:ext cx="9084303" cy="3028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9" y="4790240"/>
            <a:ext cx="9108120" cy="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2" y="980728"/>
            <a:ext cx="7884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State of the art coupled climate model, HadGEM3 (GC2):</a:t>
            </a:r>
          </a:p>
          <a:p>
            <a:pPr marL="742950" lvl="1" indent="-285750">
              <a:buClr>
                <a:srgbClr val="005C84"/>
              </a:buClr>
              <a:buFont typeface="Lucida Grande"/>
              <a:buChar char="-"/>
            </a:pPr>
            <a:r>
              <a:rPr lang="en-US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Atmosphere, Ocean, Sea-Ice and Land-Surface Models</a:t>
            </a:r>
          </a:p>
          <a:p>
            <a:pPr marL="742950" lvl="1" indent="-285750">
              <a:buClr>
                <a:srgbClr val="005C84"/>
              </a:buClr>
              <a:buFont typeface="Wingdings" charset="2"/>
              <a:buChar char="§"/>
            </a:pPr>
            <a:endParaRPr lang="en-US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Ocean: NEMO, ORCA025, ¼° horizontal resolution (GO5)</a:t>
            </a: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endParaRPr lang="en-US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Atmosphere: UM, N216, approx. ½° latitude by ¾° longitude (GA6)</a:t>
            </a: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endParaRPr lang="en-US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Simulating 1 year requires 1152 cores to compute for </a:t>
            </a: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18 </a:t>
            </a:r>
            <a:r>
              <a:rPr lang="en-US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hours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854" y="3587724"/>
            <a:ext cx="2006295" cy="1485271"/>
          </a:xfrm>
          <a:prstGeom prst="rect">
            <a:avLst/>
          </a:prstGeom>
          <a:solidFill>
            <a:srgbClr val="77AC3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Atmosphere</a:t>
            </a:r>
            <a:br>
              <a:rPr lang="en-US" dirty="0">
                <a:solidFill>
                  <a:prstClr val="white"/>
                </a:solidFill>
                <a:latin typeface="Calibri"/>
              </a:rPr>
            </a:br>
            <a:r>
              <a:rPr lang="en-US" dirty="0">
                <a:solidFill>
                  <a:prstClr val="white"/>
                </a:solidFill>
                <a:latin typeface="Calibri"/>
              </a:rPr>
              <a:t>UM</a:t>
            </a:r>
          </a:p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296071" y="5072995"/>
            <a:ext cx="0" cy="668743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79940" y="5072995"/>
            <a:ext cx="0" cy="675498"/>
          </a:xfrm>
          <a:prstGeom prst="straightConnector1">
            <a:avLst/>
          </a:prstGeom>
          <a:ln w="63500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701846" y="4396669"/>
            <a:ext cx="1695554" cy="526889"/>
          </a:xfrm>
          <a:prstGeom prst="roundRect">
            <a:avLst/>
          </a:prstGeom>
          <a:solidFill>
            <a:srgbClr val="D9531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Land-Surface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JULES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99945" y="5741738"/>
            <a:ext cx="2006295" cy="962173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Ocean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NEMO 3.4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4365" y="5748493"/>
            <a:ext cx="2006295" cy="962173"/>
          </a:xfrm>
          <a:prstGeom prst="rect">
            <a:avLst/>
          </a:prstGeom>
          <a:solidFill>
            <a:srgbClr val="80008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Sea-Ice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CICE</a:t>
            </a:r>
          </a:p>
        </p:txBody>
      </p:sp>
      <p:cxnSp>
        <p:nvCxnSpPr>
          <p:cNvPr id="32" name="Straight Arrow Connector 31"/>
          <p:cNvCxnSpPr>
            <a:endCxn id="14" idx="3"/>
          </p:cNvCxnSpPr>
          <p:nvPr/>
        </p:nvCxnSpPr>
        <p:spPr>
          <a:xfrm flipH="1" flipV="1">
            <a:off x="5556149" y="4330360"/>
            <a:ext cx="881551" cy="1418133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1"/>
          </p:cNvCxnSpPr>
          <p:nvPr/>
        </p:nvCxnSpPr>
        <p:spPr>
          <a:xfrm flipV="1">
            <a:off x="2648036" y="4330360"/>
            <a:ext cx="901818" cy="1411378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006241" y="6059223"/>
            <a:ext cx="1098124" cy="0"/>
          </a:xfrm>
          <a:prstGeom prst="straightConnector1">
            <a:avLst/>
          </a:prstGeom>
          <a:ln w="63500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006240" y="6396972"/>
            <a:ext cx="1098124" cy="0"/>
          </a:xfrm>
          <a:prstGeom prst="straightConnector1">
            <a:avLst/>
          </a:prstGeom>
          <a:ln w="63500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Model Set-up</a:t>
            </a:r>
            <a:endParaRPr lang="en-US" sz="3600" b="1" dirty="0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775" y="4442471"/>
            <a:ext cx="2006295" cy="962173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Ocean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NE MO 3.6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(LIM2)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Arrow Connector 3"/>
          <p:cNvCxnSpPr>
            <a:endCxn id="28" idx="1"/>
          </p:cNvCxnSpPr>
          <p:nvPr/>
        </p:nvCxnSpPr>
        <p:spPr>
          <a:xfrm>
            <a:off x="719572" y="5404644"/>
            <a:ext cx="1280373" cy="818181"/>
          </a:xfrm>
          <a:prstGeom prst="straightConnector1">
            <a:avLst/>
          </a:prstGeom>
          <a:ln>
            <a:solidFill>
              <a:srgbClr val="4F81BD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6" idx="0"/>
          </p:cNvCxnSpPr>
          <p:nvPr/>
        </p:nvCxnSpPr>
        <p:spPr>
          <a:xfrm>
            <a:off x="1361923" y="3587724"/>
            <a:ext cx="0" cy="854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0859" y="3585581"/>
            <a:ext cx="83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DFS5.2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29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15447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nitialized on June 1</a:t>
            </a:r>
            <a:r>
              <a:rPr lang="en-US" baseline="30000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st</a:t>
            </a: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, 2015 from historical+rcp4.5 HadGEM3 experiment, with the exception of 3D ocean temperature and salinity</a:t>
            </a:r>
          </a:p>
          <a:p>
            <a:pPr>
              <a:buClr>
                <a:srgbClr val="005C84"/>
              </a:buClr>
            </a:pPr>
            <a:endParaRPr lang="en-US" sz="800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3D ocean temperature and salinity climatology is defined as mean </a:t>
            </a:r>
            <a:r>
              <a:rPr lang="en-US" dirty="0" err="1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May&amp;June</a:t>
            </a: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 from 2010 to 2014</a:t>
            </a:r>
          </a:p>
          <a:p>
            <a:pPr>
              <a:buClr>
                <a:srgbClr val="005C84"/>
              </a:buClr>
            </a:pPr>
            <a:endParaRPr lang="en-US" sz="800" dirty="0" smtClean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3 experiments are set up:</a:t>
            </a:r>
          </a:p>
          <a:p>
            <a:pPr marL="800100" lvl="1" indent="-342900">
              <a:buClr>
                <a:srgbClr val="005C84"/>
              </a:buClr>
              <a:buFont typeface="Lucida Grande"/>
              <a:buChar char="-"/>
            </a:pP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Mean: T&amp;S climatology</a:t>
            </a:r>
          </a:p>
          <a:p>
            <a:pPr marL="800100" lvl="1" indent="-342900">
              <a:buClr>
                <a:srgbClr val="005C84"/>
              </a:buClr>
              <a:buFont typeface="Lucida Grande"/>
              <a:buChar char="-"/>
            </a:pP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Full:    T&amp;S </a:t>
            </a:r>
            <a:r>
              <a:rPr lang="en-US" dirty="0" err="1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clim</a:t>
            </a: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. + June 2015 global anomaly from ORCA025 hindcast</a:t>
            </a:r>
          </a:p>
          <a:p>
            <a:pPr marL="800100" lvl="1" indent="-342900">
              <a:buClr>
                <a:srgbClr val="005C84"/>
              </a:buClr>
              <a:buFont typeface="Lucida Grande"/>
              <a:buChar char="-"/>
            </a:pPr>
            <a:r>
              <a:rPr lang="en-US" dirty="0" err="1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Atl</a:t>
            </a: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:     T</a:t>
            </a:r>
            <a:r>
              <a:rPr lang="en-US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&amp;S </a:t>
            </a:r>
            <a:r>
              <a:rPr lang="en-US" dirty="0" err="1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clim</a:t>
            </a: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. </a:t>
            </a:r>
            <a:r>
              <a:rPr lang="en-US" dirty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+ </a:t>
            </a: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June 2015 N. Atl. anomaly from ORCA025 hindcast</a:t>
            </a:r>
          </a:p>
          <a:p>
            <a:pPr marL="742950" lvl="1" indent="-285750">
              <a:buClr>
                <a:srgbClr val="005C84"/>
              </a:buClr>
              <a:buFont typeface="Wingdings" charset="2"/>
              <a:buChar char="§"/>
            </a:pPr>
            <a:endParaRPr lang="en-US" dirty="0" smtClean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endParaRPr lang="en-US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Experimental Set-up</a:t>
            </a:r>
            <a:endParaRPr lang="en-US" sz="3600" b="1" dirty="0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732389"/>
            <a:ext cx="4214259" cy="3042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66" y="3732389"/>
            <a:ext cx="4214259" cy="30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4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1" y="980728"/>
            <a:ext cx="8065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Ensemble members created by perturbing the SST with a white noise proportional to differences in 5 day means in NEMO </a:t>
            </a:r>
            <a:r>
              <a:rPr lang="en-US" dirty="0" err="1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hindcast</a:t>
            </a:r>
            <a:endParaRPr lang="en-US" dirty="0" smtClean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endParaRPr lang="en-US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SST perturbation is applied to ocean surface and tapered towards zero over the upper 50 m</a:t>
            </a:r>
            <a:endParaRPr lang="en-US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endParaRPr lang="en-US" dirty="0">
              <a:solidFill>
                <a:prstClr val="black"/>
              </a:solidFill>
              <a:latin typeface="Lucida Sans"/>
              <a:ea typeface="ＭＳ Ｐゴシック" charset="0"/>
              <a:cs typeface="Lucida Sans"/>
            </a:endParaRPr>
          </a:p>
          <a:p>
            <a:pPr marL="285750" indent="-285750">
              <a:buClr>
                <a:srgbClr val="005C84"/>
              </a:buClr>
              <a:buFont typeface="Wingdings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Lucida Sans"/>
                <a:ea typeface="ＭＳ Ｐゴシック" charset="0"/>
                <a:cs typeface="Lucida Sans"/>
              </a:rPr>
              <a:t>15 ensemble members for each of the 3 experiments are created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Ensemble Set-up</a:t>
            </a:r>
            <a:endParaRPr lang="en-US" sz="3600" b="1" dirty="0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td_5day_s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89" y="3016813"/>
            <a:ext cx="5288517" cy="38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Full Anomaly - SAT</a:t>
            </a:r>
            <a:endParaRPr lang="en-US" sz="3600" b="1" dirty="0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full_maxSAT_jja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7" y="767697"/>
            <a:ext cx="3432559" cy="2575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9" y="767698"/>
            <a:ext cx="3432559" cy="2575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" y="3343641"/>
            <a:ext cx="3432558" cy="2575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00" y="3343642"/>
            <a:ext cx="3432558" cy="2575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0954" y="6183674"/>
            <a:ext cx="524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Anomaly = ensemble mean (Full – Mean Experiments)</a:t>
            </a:r>
          </a:p>
        </p:txBody>
      </p:sp>
    </p:spTree>
    <p:extLst>
      <p:ext uri="{BB962C8B-B14F-4D97-AF65-F5344CB8AC3E}">
        <p14:creationId xmlns:p14="http://schemas.microsoft.com/office/powerpoint/2010/main" val="50880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Atl. </a:t>
            </a:r>
            <a:r>
              <a:rPr lang="en-US" sz="3600" b="1" dirty="0" err="1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600" b="1" dirty="0" err="1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600" b="1" dirty="0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Global Anomaly - SAT</a:t>
            </a:r>
            <a:endParaRPr lang="en-US" sz="3600" b="1" dirty="0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349" y="5887912"/>
            <a:ext cx="5852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Anomaly = ensemble mean (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Atl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/Glob – Mean Experiments)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Anomaly within 1 standard deviation of Mean Experiments</a:t>
            </a:r>
          </a:p>
          <a:p>
            <a:pPr algn="ctr"/>
            <a:r>
              <a:rPr lang="en-US" dirty="0" smtClean="0">
                <a:solidFill>
                  <a:srgbClr val="AF9600"/>
                </a:solidFill>
              </a:rPr>
              <a:t>Anomaly within 2 </a:t>
            </a:r>
            <a:r>
              <a:rPr lang="en-US" dirty="0">
                <a:solidFill>
                  <a:srgbClr val="AF9600"/>
                </a:solidFill>
              </a:rPr>
              <a:t>standard </a:t>
            </a:r>
            <a:r>
              <a:rPr lang="en-US" dirty="0" smtClean="0">
                <a:solidFill>
                  <a:srgbClr val="AF9600"/>
                </a:solidFill>
              </a:rPr>
              <a:t>deviations </a:t>
            </a:r>
            <a:r>
              <a:rPr lang="en-US" dirty="0">
                <a:solidFill>
                  <a:srgbClr val="AF9600"/>
                </a:solidFill>
              </a:rPr>
              <a:t>of Mean Experiments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254"/>
            <a:ext cx="4681674" cy="3513335"/>
          </a:xfrm>
          <a:prstGeom prst="rect">
            <a:avLst/>
          </a:prstGeom>
        </p:spPr>
      </p:pic>
      <p:pic>
        <p:nvPicPr>
          <p:cNvPr id="5" name="Picture 4" descr="full_maxSAT_jja_all_s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0" y="1237254"/>
            <a:ext cx="4680000" cy="35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8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8775" y="-242888"/>
            <a:ext cx="842645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Atl. </a:t>
            </a:r>
            <a:r>
              <a:rPr lang="en-US" sz="3600" b="1" dirty="0" err="1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600" b="1" dirty="0" err="1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600" b="1" dirty="0" smtClean="0">
                <a:solidFill>
                  <a:srgbClr val="005C84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Global Anomaly - SLP</a:t>
            </a:r>
            <a:endParaRPr lang="en-US" sz="3600" b="1" dirty="0">
              <a:solidFill>
                <a:srgbClr val="005C84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349" y="5887912"/>
            <a:ext cx="5852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Anomaly = ensemble mean (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Atl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/Glob – Mean Experiments)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Anomaly within 1 standard deviation of Mean Experiments</a:t>
            </a:r>
          </a:p>
          <a:p>
            <a:pPr algn="ctr"/>
            <a:r>
              <a:rPr lang="en-US" dirty="0" smtClean="0">
                <a:solidFill>
                  <a:srgbClr val="AF9600"/>
                </a:solidFill>
              </a:rPr>
              <a:t>Anomaly within 2 </a:t>
            </a:r>
            <a:r>
              <a:rPr lang="en-US" dirty="0">
                <a:solidFill>
                  <a:srgbClr val="AF9600"/>
                </a:solidFill>
              </a:rPr>
              <a:t>standard </a:t>
            </a:r>
            <a:r>
              <a:rPr lang="en-US" dirty="0" smtClean="0">
                <a:solidFill>
                  <a:srgbClr val="AF9600"/>
                </a:solidFill>
              </a:rPr>
              <a:t>deviations </a:t>
            </a:r>
            <a:r>
              <a:rPr lang="en-US" dirty="0">
                <a:solidFill>
                  <a:srgbClr val="AF9600"/>
                </a:solidFill>
              </a:rPr>
              <a:t>of Mean Experiments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81"/>
            <a:ext cx="4650647" cy="349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24" y="1357281"/>
            <a:ext cx="4648776" cy="34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dGEM3_JJA_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542"/>
            <a:ext cx="4750364" cy="3460248"/>
          </a:xfrm>
          <a:prstGeom prst="rect">
            <a:avLst/>
          </a:prstGeom>
        </p:spPr>
      </p:pic>
      <p:pic>
        <p:nvPicPr>
          <p:cNvPr id="6" name="Picture 5" descr="ERA-interim_JJA_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15" y="1656542"/>
            <a:ext cx="4752000" cy="3461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9135" y="431722"/>
            <a:ext cx="5438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10000"/>
                  </a:schemeClr>
                </a:solidFill>
              </a:rPr>
              <a:t>The bias in SAT response</a:t>
            </a:r>
            <a:endParaRPr lang="en-GB" sz="4000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8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UoSnew3">
  <a:themeElements>
    <a:clrScheme name="Custom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ＭＳ Ｐゴシック"/>
      </a:majorFont>
      <a:minorFont>
        <a:latin typeface="Lucida San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Custom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7332</TotalTime>
  <Words>573</Words>
  <Application>Microsoft Macintosh PowerPoint</Application>
  <PresentationFormat>On-screen Show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UoSnew3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jvmle13</dc:creator>
  <cp:lastModifiedBy>ssd1y11 Drijfout</cp:lastModifiedBy>
  <cp:revision>24</cp:revision>
  <cp:lastPrinted>2017-01-11T09:05:12Z</cp:lastPrinted>
  <dcterms:created xsi:type="dcterms:W3CDTF">2016-11-16T15:49:48Z</dcterms:created>
  <dcterms:modified xsi:type="dcterms:W3CDTF">2017-01-18T14:32:07Z</dcterms:modified>
</cp:coreProperties>
</file>