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3"/>
  </p:notesMasterIdLst>
  <p:handoutMasterIdLst>
    <p:handoutMasterId r:id="rId44"/>
  </p:handoutMasterIdLst>
  <p:sldIdLst>
    <p:sldId id="334" r:id="rId3"/>
    <p:sldId id="280" r:id="rId4"/>
    <p:sldId id="425" r:id="rId5"/>
    <p:sldId id="336" r:id="rId6"/>
    <p:sldId id="360" r:id="rId7"/>
    <p:sldId id="396" r:id="rId8"/>
    <p:sldId id="397" r:id="rId9"/>
    <p:sldId id="388" r:id="rId10"/>
    <p:sldId id="331" r:id="rId11"/>
    <p:sldId id="400" r:id="rId12"/>
    <p:sldId id="401" r:id="rId13"/>
    <p:sldId id="412" r:id="rId14"/>
    <p:sldId id="413" r:id="rId15"/>
    <p:sldId id="402" r:id="rId16"/>
    <p:sldId id="423" r:id="rId17"/>
    <p:sldId id="403" r:id="rId18"/>
    <p:sldId id="406" r:id="rId19"/>
    <p:sldId id="407" r:id="rId20"/>
    <p:sldId id="408" r:id="rId21"/>
    <p:sldId id="409" r:id="rId22"/>
    <p:sldId id="414" r:id="rId23"/>
    <p:sldId id="415" r:id="rId24"/>
    <p:sldId id="416" r:id="rId25"/>
    <p:sldId id="411" r:id="rId26"/>
    <p:sldId id="361" r:id="rId27"/>
    <p:sldId id="362" r:id="rId28"/>
    <p:sldId id="363" r:id="rId29"/>
    <p:sldId id="429" r:id="rId30"/>
    <p:sldId id="417" r:id="rId31"/>
    <p:sldId id="418" r:id="rId32"/>
    <p:sldId id="427" r:id="rId33"/>
    <p:sldId id="428" r:id="rId34"/>
    <p:sldId id="419" r:id="rId35"/>
    <p:sldId id="420" r:id="rId36"/>
    <p:sldId id="421" r:id="rId37"/>
    <p:sldId id="391" r:id="rId38"/>
    <p:sldId id="340" r:id="rId39"/>
    <p:sldId id="422" r:id="rId40"/>
    <p:sldId id="392" r:id="rId41"/>
    <p:sldId id="426" r:id="rId42"/>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974"/>
    <a:srgbClr val="434445"/>
    <a:srgbClr val="555655"/>
    <a:srgbClr val="444543"/>
    <a:srgbClr val="0B6192"/>
    <a:srgbClr val="4DB9C7"/>
    <a:srgbClr val="4EC3E0"/>
    <a:srgbClr val="3C2B4B"/>
    <a:srgbClr val="99CCFF"/>
    <a:srgbClr val="4345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6510" autoAdjust="0"/>
  </p:normalViewPr>
  <p:slideViewPr>
    <p:cSldViewPr snapToGrid="0">
      <p:cViewPr>
        <p:scale>
          <a:sx n="50" d="100"/>
          <a:sy n="50" d="100"/>
        </p:scale>
        <p:origin x="1920" y="2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1"/>
    </p:cViewPr>
  </p:sorterViewPr>
  <p:notesViewPr>
    <p:cSldViewPr snapToGrid="0">
      <p:cViewPr varScale="1">
        <p:scale>
          <a:sx n="77" d="100"/>
          <a:sy n="77" d="100"/>
        </p:scale>
        <p:origin x="-4026" y="-102"/>
      </p:cViewPr>
      <p:guideLst>
        <p:guide orient="horz" pos="3126"/>
        <p:guide pos="2141"/>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FE0A5-AC7E-4824-939D-F087E77080E1}"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GB"/>
        </a:p>
      </dgm:t>
    </dgm:pt>
    <dgm:pt modelId="{939EAEF3-56AC-4EAC-880F-0B0ABA430747}">
      <dgm:prSet phldrT="[Text]" custT="1"/>
      <dgm:spPr>
        <a:xfrm>
          <a:off x="1382311" y="613710"/>
          <a:ext cx="946066" cy="472984"/>
        </a:xfrm>
      </dgm:spPr>
      <dgm:t>
        <a:bodyPr/>
        <a:lstStyle/>
        <a:p>
          <a:r>
            <a:rPr lang="fr-BE" sz="1200" b="1" dirty="0" smtClean="0">
              <a:solidFill>
                <a:srgbClr val="0B6192"/>
              </a:solidFill>
              <a:latin typeface="Verdana"/>
              <a:ea typeface="+mn-ea"/>
              <a:cs typeface="+mn-cs"/>
            </a:rPr>
            <a:t>Evaluation</a:t>
          </a:r>
          <a:endParaRPr lang="en-GB" sz="1200" b="1" dirty="0">
            <a:solidFill>
              <a:srgbClr val="0B6192"/>
            </a:solidFill>
            <a:latin typeface="Verdana"/>
            <a:ea typeface="+mn-ea"/>
            <a:cs typeface="+mn-cs"/>
          </a:endParaRPr>
        </a:p>
      </dgm:t>
    </dgm:pt>
    <dgm:pt modelId="{2B9B5386-C63F-4ED8-B9DE-A762328DEC1A}" type="parTrans" cxnId="{9F6DB835-6B89-4999-A4C7-829DBF43271F}">
      <dgm:prSet/>
      <dgm:spPr/>
      <dgm:t>
        <a:bodyPr/>
        <a:lstStyle/>
        <a:p>
          <a:endParaRPr lang="en-GB"/>
        </a:p>
      </dgm:t>
    </dgm:pt>
    <dgm:pt modelId="{27C8BFBE-D348-4E12-898F-0E0648A8D7B9}" type="sibTrans" cxnId="{9F6DB835-6B89-4999-A4C7-829DBF43271F}">
      <dgm:prSet/>
      <dgm:spPr/>
      <dgm:t>
        <a:bodyPr/>
        <a:lstStyle/>
        <a:p>
          <a:endParaRPr lang="en-GB"/>
        </a:p>
      </dgm:t>
    </dgm:pt>
    <dgm:pt modelId="{6C6EB7BB-CBBE-4643-B50E-BC1096985504}">
      <dgm:prSet phldrT="[Text]" custT="1"/>
      <dgm:spPr>
        <a:xfrm>
          <a:off x="792092" y="1512166"/>
          <a:ext cx="1267511" cy="472984"/>
        </a:xfrm>
      </dgm:spPr>
      <dgm:t>
        <a:bodyPr/>
        <a:lstStyle/>
        <a:p>
          <a:r>
            <a:rPr lang="en-GB" sz="1200" b="1" noProof="0" dirty="0" smtClean="0">
              <a:solidFill>
                <a:srgbClr val="0B6192"/>
              </a:solidFill>
              <a:latin typeface="Verdana"/>
              <a:ea typeface="+mn-ea"/>
              <a:cs typeface="+mn-cs"/>
            </a:rPr>
            <a:t>Grant Agreement Preparation</a:t>
          </a:r>
          <a:endParaRPr lang="en-GB" sz="1200" b="1" noProof="0" dirty="0">
            <a:solidFill>
              <a:srgbClr val="0B6192"/>
            </a:solidFill>
            <a:latin typeface="Verdana"/>
            <a:ea typeface="+mn-ea"/>
            <a:cs typeface="+mn-cs"/>
          </a:endParaRPr>
        </a:p>
      </dgm:t>
    </dgm:pt>
    <dgm:pt modelId="{90479EB2-C5D0-4098-8420-1858CD507B62}" type="parTrans" cxnId="{8989749F-F82D-4D20-9E78-E85DD0270089}">
      <dgm:prSet/>
      <dgm:spPr/>
      <dgm:t>
        <a:bodyPr/>
        <a:lstStyle/>
        <a:p>
          <a:endParaRPr lang="en-GB"/>
        </a:p>
      </dgm:t>
    </dgm:pt>
    <dgm:pt modelId="{72C3B112-D176-4AA9-A0E2-F973A0AED125}" type="sibTrans" cxnId="{8989749F-F82D-4D20-9E78-E85DD0270089}">
      <dgm:prSet/>
      <dgm:spPr/>
      <dgm:t>
        <a:bodyPr/>
        <a:lstStyle/>
        <a:p>
          <a:endParaRPr lang="en-GB"/>
        </a:p>
      </dgm:t>
    </dgm:pt>
    <dgm:pt modelId="{147D622F-3075-4FA9-9B82-74C60EFC6446}">
      <dgm:prSet phldrT="[Text]" custT="1"/>
      <dgm:spPr>
        <a:xfrm>
          <a:off x="1382311" y="2565894"/>
          <a:ext cx="946066" cy="472984"/>
        </a:xfrm>
      </dgm:spPr>
      <dgm:t>
        <a:bodyPr/>
        <a:lstStyle/>
        <a:p>
          <a:r>
            <a:rPr lang="en-GB" sz="1200" b="1" noProof="0" dirty="0" smtClean="0">
              <a:solidFill>
                <a:srgbClr val="0B6192"/>
              </a:solidFill>
              <a:latin typeface="Verdana"/>
              <a:ea typeface="+mn-ea"/>
              <a:cs typeface="+mn-cs"/>
            </a:rPr>
            <a:t>Project  follow-up</a:t>
          </a:r>
          <a:endParaRPr lang="en-GB" sz="1200" b="1" noProof="0" dirty="0">
            <a:solidFill>
              <a:srgbClr val="0B6192"/>
            </a:solidFill>
            <a:latin typeface="Verdana"/>
            <a:ea typeface="+mn-ea"/>
            <a:cs typeface="+mn-cs"/>
          </a:endParaRPr>
        </a:p>
      </dgm:t>
    </dgm:pt>
    <dgm:pt modelId="{589EEF1F-9479-44AE-BBD1-D94C84A96BB8}" type="parTrans" cxnId="{CFD174F0-2BCC-46B9-908B-695B0BEAF06C}">
      <dgm:prSet/>
      <dgm:spPr/>
      <dgm:t>
        <a:bodyPr/>
        <a:lstStyle/>
        <a:p>
          <a:endParaRPr lang="en-GB"/>
        </a:p>
      </dgm:t>
    </dgm:pt>
    <dgm:pt modelId="{80414D1B-49A8-43F4-A486-80B7F641EF03}" type="sibTrans" cxnId="{CFD174F0-2BCC-46B9-908B-695B0BEAF06C}">
      <dgm:prSet/>
      <dgm:spPr/>
      <dgm:t>
        <a:bodyPr/>
        <a:lstStyle/>
        <a:p>
          <a:endParaRPr lang="en-GB"/>
        </a:p>
      </dgm:t>
    </dgm:pt>
    <dgm:pt modelId="{D123CAD7-F2BF-4F9F-9EA4-FE20F17FF882}">
      <dgm:prSet phldrT="[Text]" custT="1"/>
      <dgm:spPr>
        <a:xfrm>
          <a:off x="909437" y="3541986"/>
          <a:ext cx="946066" cy="472984"/>
        </a:xfrm>
      </dgm:spPr>
      <dgm:t>
        <a:bodyPr/>
        <a:lstStyle/>
        <a:p>
          <a:r>
            <a:rPr lang="fr-BE" sz="1200" b="1" dirty="0" smtClean="0">
              <a:solidFill>
                <a:srgbClr val="0B6192"/>
              </a:solidFill>
              <a:latin typeface="Verdana"/>
              <a:ea typeface="+mn-ea"/>
              <a:cs typeface="+mn-cs"/>
            </a:rPr>
            <a:t>Policy</a:t>
          </a:r>
          <a:r>
            <a:rPr lang="fr-BE" sz="1200" b="1" dirty="0" smtClean="0">
              <a:latin typeface="Verdana"/>
              <a:ea typeface="+mn-ea"/>
              <a:cs typeface="+mn-cs"/>
            </a:rPr>
            <a:t> </a:t>
          </a:r>
          <a:r>
            <a:rPr lang="fr-BE" sz="1200" b="1" dirty="0" smtClean="0">
              <a:solidFill>
                <a:srgbClr val="0B6192"/>
              </a:solidFill>
              <a:latin typeface="Verdana"/>
              <a:ea typeface="+mn-ea"/>
              <a:cs typeface="+mn-cs"/>
            </a:rPr>
            <a:t>feedback</a:t>
          </a:r>
          <a:endParaRPr lang="en-GB" sz="1200" b="1" dirty="0">
            <a:solidFill>
              <a:srgbClr val="0B6192"/>
            </a:solidFill>
            <a:latin typeface="Verdana"/>
            <a:ea typeface="+mn-ea"/>
            <a:cs typeface="+mn-cs"/>
          </a:endParaRPr>
        </a:p>
      </dgm:t>
    </dgm:pt>
    <dgm:pt modelId="{77B0824E-A4FD-4D5C-AB62-1FEAC4485A25}" type="sibTrans" cxnId="{EAAC8388-2B71-45BD-8C2D-5E75308C0161}">
      <dgm:prSet/>
      <dgm:spPr/>
      <dgm:t>
        <a:bodyPr/>
        <a:lstStyle/>
        <a:p>
          <a:endParaRPr lang="en-GB"/>
        </a:p>
      </dgm:t>
    </dgm:pt>
    <dgm:pt modelId="{D5F76CB2-3B19-4DF7-8A66-B06D2C0F6073}" type="parTrans" cxnId="{EAAC8388-2B71-45BD-8C2D-5E75308C0161}">
      <dgm:prSet/>
      <dgm:spPr/>
      <dgm:t>
        <a:bodyPr/>
        <a:lstStyle/>
        <a:p>
          <a:endParaRPr lang="en-GB"/>
        </a:p>
      </dgm:t>
    </dgm:pt>
    <dgm:pt modelId="{FB4FD3BF-AD5B-46D9-8C5D-9B692BB1A6F6}" type="pres">
      <dgm:prSet presAssocID="{792FE0A5-AC7E-4824-939D-F087E77080E1}" presName="Name0" presStyleCnt="0">
        <dgm:presLayoutVars>
          <dgm:chMax val="7"/>
          <dgm:chPref val="7"/>
          <dgm:dir/>
          <dgm:animLvl val="lvl"/>
        </dgm:presLayoutVars>
      </dgm:prSet>
      <dgm:spPr/>
      <dgm:t>
        <a:bodyPr/>
        <a:lstStyle/>
        <a:p>
          <a:endParaRPr lang="en-GB"/>
        </a:p>
      </dgm:t>
    </dgm:pt>
    <dgm:pt modelId="{6CFA2642-9350-4C4D-BC70-5D257498B1C6}" type="pres">
      <dgm:prSet presAssocID="{939EAEF3-56AC-4EAC-880F-0B0ABA430747}" presName="Accent1" presStyleCnt="0"/>
      <dgm:spPr/>
      <dgm:t>
        <a:bodyPr/>
        <a:lstStyle/>
        <a:p>
          <a:endParaRPr lang="en-GB"/>
        </a:p>
      </dgm:t>
    </dgm:pt>
    <dgm:pt modelId="{8E485822-8001-48DC-8162-D3EAE31CAD8D}" type="pres">
      <dgm:prSet presAssocID="{939EAEF3-56AC-4EAC-880F-0B0ABA430747}" presName="Accent" presStyleLbl="node1" presStyleIdx="0" presStyleCnt="4"/>
      <dgm:spPr>
        <a:xfrm>
          <a:off x="1008019" y="0"/>
          <a:ext cx="1695287" cy="1695459"/>
        </a:xfrm>
        <a:prstGeom prst="circularArrow">
          <a:avLst>
            <a:gd name="adj1" fmla="val 10980"/>
            <a:gd name="adj2" fmla="val 1142322"/>
            <a:gd name="adj3" fmla="val 4500000"/>
            <a:gd name="adj4" fmla="val 10800000"/>
            <a:gd name="adj5" fmla="val 12500"/>
          </a:avLst>
        </a:prstGeom>
      </dgm:spPr>
      <dgm:t>
        <a:bodyPr/>
        <a:lstStyle/>
        <a:p>
          <a:endParaRPr lang="en-GB"/>
        </a:p>
      </dgm:t>
    </dgm:pt>
    <dgm:pt modelId="{D07CE670-5257-41E3-982B-CAC33637A6AC}" type="pres">
      <dgm:prSet presAssocID="{939EAEF3-56AC-4EAC-880F-0B0ABA430747}" presName="Parent1" presStyleLbl="revTx" presStyleIdx="0" presStyleCnt="4">
        <dgm:presLayoutVars>
          <dgm:chMax val="1"/>
          <dgm:chPref val="1"/>
          <dgm:bulletEnabled val="1"/>
        </dgm:presLayoutVars>
      </dgm:prSet>
      <dgm:spPr>
        <a:prstGeom prst="rect">
          <a:avLst/>
        </a:prstGeom>
      </dgm:spPr>
      <dgm:t>
        <a:bodyPr/>
        <a:lstStyle/>
        <a:p>
          <a:endParaRPr lang="en-GB"/>
        </a:p>
      </dgm:t>
    </dgm:pt>
    <dgm:pt modelId="{1C7782D5-10BC-4928-8BDE-FD6B91735E05}" type="pres">
      <dgm:prSet presAssocID="{6C6EB7BB-CBBE-4643-B50E-BC1096985504}" presName="Accent2" presStyleCnt="0"/>
      <dgm:spPr/>
      <dgm:t>
        <a:bodyPr/>
        <a:lstStyle/>
        <a:p>
          <a:endParaRPr lang="en-GB"/>
        </a:p>
      </dgm:t>
    </dgm:pt>
    <dgm:pt modelId="{708B63CB-E2A7-4217-B263-1FC38B261263}" type="pres">
      <dgm:prSet presAssocID="{6C6EB7BB-CBBE-4643-B50E-BC1096985504}" presName="Accent" presStyleLbl="node1" presStyleIdx="1" presStyleCnt="4"/>
      <dgm:spPr>
        <a:xfrm>
          <a:off x="537053" y="974293"/>
          <a:ext cx="1695287" cy="1695459"/>
        </a:xfrm>
        <a:prstGeom prst="leftCircularArrow">
          <a:avLst>
            <a:gd name="adj1" fmla="val 10980"/>
            <a:gd name="adj2" fmla="val 1142322"/>
            <a:gd name="adj3" fmla="val 6300000"/>
            <a:gd name="adj4" fmla="val 18900000"/>
            <a:gd name="adj5" fmla="val 12500"/>
          </a:avLst>
        </a:prstGeom>
      </dgm:spPr>
      <dgm:t>
        <a:bodyPr/>
        <a:lstStyle/>
        <a:p>
          <a:endParaRPr lang="en-GB"/>
        </a:p>
      </dgm:t>
    </dgm:pt>
    <dgm:pt modelId="{BB02716E-CA78-4C1C-903C-2B421B9368D2}" type="pres">
      <dgm:prSet presAssocID="{6C6EB7BB-CBBE-4643-B50E-BC1096985504}" presName="Parent2" presStyleLbl="revTx" presStyleIdx="1" presStyleCnt="4" custScaleX="133977" custLinFactNeighborX="4585" custLinFactNeighborY="-16414">
        <dgm:presLayoutVars>
          <dgm:chMax val="1"/>
          <dgm:chPref val="1"/>
          <dgm:bulletEnabled val="1"/>
        </dgm:presLayoutVars>
      </dgm:prSet>
      <dgm:spPr>
        <a:prstGeom prst="rect">
          <a:avLst/>
        </a:prstGeom>
      </dgm:spPr>
      <dgm:t>
        <a:bodyPr/>
        <a:lstStyle/>
        <a:p>
          <a:endParaRPr lang="en-GB"/>
        </a:p>
      </dgm:t>
    </dgm:pt>
    <dgm:pt modelId="{03F4C04E-82F3-4941-8232-86E105099B3A}" type="pres">
      <dgm:prSet presAssocID="{147D622F-3075-4FA9-9B82-74C60EFC6446}" presName="Accent3" presStyleCnt="0"/>
      <dgm:spPr/>
      <dgm:t>
        <a:bodyPr/>
        <a:lstStyle/>
        <a:p>
          <a:endParaRPr lang="en-GB"/>
        </a:p>
      </dgm:t>
    </dgm:pt>
    <dgm:pt modelId="{711381F5-5F6A-4707-BB6B-2DF70C8266F2}" type="pres">
      <dgm:prSet presAssocID="{147D622F-3075-4FA9-9B82-74C60EFC6446}" presName="Accent" presStyleLbl="node1" presStyleIdx="2" presStyleCnt="4"/>
      <dgm:spPr>
        <a:xfrm>
          <a:off x="1008019" y="1952184"/>
          <a:ext cx="1695287" cy="1695459"/>
        </a:xfrm>
        <a:prstGeom prst="circularArrow">
          <a:avLst>
            <a:gd name="adj1" fmla="val 10980"/>
            <a:gd name="adj2" fmla="val 1142322"/>
            <a:gd name="adj3" fmla="val 4500000"/>
            <a:gd name="adj4" fmla="val 13500000"/>
            <a:gd name="adj5" fmla="val 12500"/>
          </a:avLst>
        </a:prstGeom>
      </dgm:spPr>
      <dgm:t>
        <a:bodyPr/>
        <a:lstStyle/>
        <a:p>
          <a:endParaRPr lang="en-GB"/>
        </a:p>
      </dgm:t>
    </dgm:pt>
    <dgm:pt modelId="{FB3011B0-9037-4729-A7C4-D30AE170EC0F}" type="pres">
      <dgm:prSet presAssocID="{147D622F-3075-4FA9-9B82-74C60EFC6446}" presName="Parent3" presStyleLbl="revTx" presStyleIdx="2" presStyleCnt="4">
        <dgm:presLayoutVars>
          <dgm:chMax val="1"/>
          <dgm:chPref val="1"/>
          <dgm:bulletEnabled val="1"/>
        </dgm:presLayoutVars>
      </dgm:prSet>
      <dgm:spPr>
        <a:prstGeom prst="rect">
          <a:avLst/>
        </a:prstGeom>
      </dgm:spPr>
      <dgm:t>
        <a:bodyPr/>
        <a:lstStyle/>
        <a:p>
          <a:endParaRPr lang="en-GB"/>
        </a:p>
      </dgm:t>
    </dgm:pt>
    <dgm:pt modelId="{4007A46D-2357-4DCF-86E3-CB39756BFFA8}" type="pres">
      <dgm:prSet presAssocID="{D123CAD7-F2BF-4F9F-9EA4-FE20F17FF882}" presName="Accent4" presStyleCnt="0"/>
      <dgm:spPr/>
      <dgm:t>
        <a:bodyPr/>
        <a:lstStyle/>
        <a:p>
          <a:endParaRPr lang="en-GB"/>
        </a:p>
      </dgm:t>
    </dgm:pt>
    <dgm:pt modelId="{C227656F-7CC4-408B-966D-15657A627312}" type="pres">
      <dgm:prSet presAssocID="{D123CAD7-F2BF-4F9F-9EA4-FE20F17FF882}" presName="Accent" presStyleLbl="node1" presStyleIdx="3" presStyleCnt="4"/>
      <dgm:spPr>
        <a:xfrm>
          <a:off x="657895" y="3038878"/>
          <a:ext cx="1456465" cy="1457169"/>
        </a:xfrm>
        <a:prstGeom prst="blockArc">
          <a:avLst>
            <a:gd name="adj1" fmla="val 0"/>
            <a:gd name="adj2" fmla="val 18900000"/>
            <a:gd name="adj3" fmla="val 12740"/>
          </a:avLst>
        </a:prstGeom>
      </dgm:spPr>
      <dgm:t>
        <a:bodyPr/>
        <a:lstStyle/>
        <a:p>
          <a:endParaRPr lang="en-GB"/>
        </a:p>
      </dgm:t>
    </dgm:pt>
    <dgm:pt modelId="{2F8DD0D7-B601-4C1D-A3F2-2C1D8894AE39}" type="pres">
      <dgm:prSet presAssocID="{D123CAD7-F2BF-4F9F-9EA4-FE20F17FF882}" presName="Parent4" presStyleLbl="revTx" presStyleIdx="3" presStyleCnt="4">
        <dgm:presLayoutVars>
          <dgm:chMax val="1"/>
          <dgm:chPref val="1"/>
          <dgm:bulletEnabled val="1"/>
        </dgm:presLayoutVars>
      </dgm:prSet>
      <dgm:spPr>
        <a:prstGeom prst="rect">
          <a:avLst/>
        </a:prstGeom>
      </dgm:spPr>
      <dgm:t>
        <a:bodyPr/>
        <a:lstStyle/>
        <a:p>
          <a:endParaRPr lang="en-GB"/>
        </a:p>
      </dgm:t>
    </dgm:pt>
  </dgm:ptLst>
  <dgm:cxnLst>
    <dgm:cxn modelId="{05F5A9A2-29F4-4F9F-A2BF-80B902CED9BF}" type="presOf" srcId="{147D622F-3075-4FA9-9B82-74C60EFC6446}" destId="{FB3011B0-9037-4729-A7C4-D30AE170EC0F}" srcOrd="0" destOrd="0" presId="urn:microsoft.com/office/officeart/2009/layout/CircleArrowProcess"/>
    <dgm:cxn modelId="{CFD174F0-2BCC-46B9-908B-695B0BEAF06C}" srcId="{792FE0A5-AC7E-4824-939D-F087E77080E1}" destId="{147D622F-3075-4FA9-9B82-74C60EFC6446}" srcOrd="2" destOrd="0" parTransId="{589EEF1F-9479-44AE-BBD1-D94C84A96BB8}" sibTransId="{80414D1B-49A8-43F4-A486-80B7F641EF03}"/>
    <dgm:cxn modelId="{8989749F-F82D-4D20-9E78-E85DD0270089}" srcId="{792FE0A5-AC7E-4824-939D-F087E77080E1}" destId="{6C6EB7BB-CBBE-4643-B50E-BC1096985504}" srcOrd="1" destOrd="0" parTransId="{90479EB2-C5D0-4098-8420-1858CD507B62}" sibTransId="{72C3B112-D176-4AA9-A0E2-F973A0AED125}"/>
    <dgm:cxn modelId="{9F6DB835-6B89-4999-A4C7-829DBF43271F}" srcId="{792FE0A5-AC7E-4824-939D-F087E77080E1}" destId="{939EAEF3-56AC-4EAC-880F-0B0ABA430747}" srcOrd="0" destOrd="0" parTransId="{2B9B5386-C63F-4ED8-B9DE-A762328DEC1A}" sibTransId="{27C8BFBE-D348-4E12-898F-0E0648A8D7B9}"/>
    <dgm:cxn modelId="{A11DB5E6-76A5-419C-86F2-4A4DB3330AAB}" type="presOf" srcId="{6C6EB7BB-CBBE-4643-B50E-BC1096985504}" destId="{BB02716E-CA78-4C1C-903C-2B421B9368D2}" srcOrd="0" destOrd="0" presId="urn:microsoft.com/office/officeart/2009/layout/CircleArrowProcess"/>
    <dgm:cxn modelId="{E1FC8209-2CE8-467C-B950-B8229A41848A}" type="presOf" srcId="{939EAEF3-56AC-4EAC-880F-0B0ABA430747}" destId="{D07CE670-5257-41E3-982B-CAC33637A6AC}" srcOrd="0" destOrd="0" presId="urn:microsoft.com/office/officeart/2009/layout/CircleArrowProcess"/>
    <dgm:cxn modelId="{EAAC8388-2B71-45BD-8C2D-5E75308C0161}" srcId="{792FE0A5-AC7E-4824-939D-F087E77080E1}" destId="{D123CAD7-F2BF-4F9F-9EA4-FE20F17FF882}" srcOrd="3" destOrd="0" parTransId="{D5F76CB2-3B19-4DF7-8A66-B06D2C0F6073}" sibTransId="{77B0824E-A4FD-4D5C-AB62-1FEAC4485A25}"/>
    <dgm:cxn modelId="{2925410C-E700-4FB4-95E1-813340AF2F7C}" type="presOf" srcId="{792FE0A5-AC7E-4824-939D-F087E77080E1}" destId="{FB4FD3BF-AD5B-46D9-8C5D-9B692BB1A6F6}" srcOrd="0" destOrd="0" presId="urn:microsoft.com/office/officeart/2009/layout/CircleArrowProcess"/>
    <dgm:cxn modelId="{A7303D9F-D6F5-491A-9019-4C5139869028}" type="presOf" srcId="{D123CAD7-F2BF-4F9F-9EA4-FE20F17FF882}" destId="{2F8DD0D7-B601-4C1D-A3F2-2C1D8894AE39}" srcOrd="0" destOrd="0" presId="urn:microsoft.com/office/officeart/2009/layout/CircleArrowProcess"/>
    <dgm:cxn modelId="{2C1715E8-9D73-4AF1-A4D2-36DA68AEDFCD}" type="presParOf" srcId="{FB4FD3BF-AD5B-46D9-8C5D-9B692BB1A6F6}" destId="{6CFA2642-9350-4C4D-BC70-5D257498B1C6}" srcOrd="0" destOrd="0" presId="urn:microsoft.com/office/officeart/2009/layout/CircleArrowProcess"/>
    <dgm:cxn modelId="{BE1C2E2B-C381-45D3-A0C3-9CAD01A68F05}" type="presParOf" srcId="{6CFA2642-9350-4C4D-BC70-5D257498B1C6}" destId="{8E485822-8001-48DC-8162-D3EAE31CAD8D}" srcOrd="0" destOrd="0" presId="urn:microsoft.com/office/officeart/2009/layout/CircleArrowProcess"/>
    <dgm:cxn modelId="{7C4064DD-3E1F-4B40-ABEA-08A2FFD03403}" type="presParOf" srcId="{FB4FD3BF-AD5B-46D9-8C5D-9B692BB1A6F6}" destId="{D07CE670-5257-41E3-982B-CAC33637A6AC}" srcOrd="1" destOrd="0" presId="urn:microsoft.com/office/officeart/2009/layout/CircleArrowProcess"/>
    <dgm:cxn modelId="{A4404EC2-7638-42C4-8CA6-220879CF0A1E}" type="presParOf" srcId="{FB4FD3BF-AD5B-46D9-8C5D-9B692BB1A6F6}" destId="{1C7782D5-10BC-4928-8BDE-FD6B91735E05}" srcOrd="2" destOrd="0" presId="urn:microsoft.com/office/officeart/2009/layout/CircleArrowProcess"/>
    <dgm:cxn modelId="{FFE700A6-8E75-4661-9866-561C4DC9D402}" type="presParOf" srcId="{1C7782D5-10BC-4928-8BDE-FD6B91735E05}" destId="{708B63CB-E2A7-4217-B263-1FC38B261263}" srcOrd="0" destOrd="0" presId="urn:microsoft.com/office/officeart/2009/layout/CircleArrowProcess"/>
    <dgm:cxn modelId="{14F003BE-5BFE-4B83-8135-E6BC3C7712D6}" type="presParOf" srcId="{FB4FD3BF-AD5B-46D9-8C5D-9B692BB1A6F6}" destId="{BB02716E-CA78-4C1C-903C-2B421B9368D2}" srcOrd="3" destOrd="0" presId="urn:microsoft.com/office/officeart/2009/layout/CircleArrowProcess"/>
    <dgm:cxn modelId="{388746BF-3684-42A5-AFCC-FAC6D68C5F0F}" type="presParOf" srcId="{FB4FD3BF-AD5B-46D9-8C5D-9B692BB1A6F6}" destId="{03F4C04E-82F3-4941-8232-86E105099B3A}" srcOrd="4" destOrd="0" presId="urn:microsoft.com/office/officeart/2009/layout/CircleArrowProcess"/>
    <dgm:cxn modelId="{10311920-B1B5-4CDF-8E30-23F60B08FAF9}" type="presParOf" srcId="{03F4C04E-82F3-4941-8232-86E105099B3A}" destId="{711381F5-5F6A-4707-BB6B-2DF70C8266F2}" srcOrd="0" destOrd="0" presId="urn:microsoft.com/office/officeart/2009/layout/CircleArrowProcess"/>
    <dgm:cxn modelId="{82FEBE79-EFC0-45BE-A7BB-7145CBB0724C}" type="presParOf" srcId="{FB4FD3BF-AD5B-46D9-8C5D-9B692BB1A6F6}" destId="{FB3011B0-9037-4729-A7C4-D30AE170EC0F}" srcOrd="5" destOrd="0" presId="urn:microsoft.com/office/officeart/2009/layout/CircleArrowProcess"/>
    <dgm:cxn modelId="{2B353942-A54D-4CDD-B905-0E2FB8BA4A98}" type="presParOf" srcId="{FB4FD3BF-AD5B-46D9-8C5D-9B692BB1A6F6}" destId="{4007A46D-2357-4DCF-86E3-CB39756BFFA8}" srcOrd="6" destOrd="0" presId="urn:microsoft.com/office/officeart/2009/layout/CircleArrowProcess"/>
    <dgm:cxn modelId="{A3947A80-0F92-4D1D-BE9A-BB5C1E21A38C}" type="presParOf" srcId="{4007A46D-2357-4DCF-86E3-CB39756BFFA8}" destId="{C227656F-7CC4-408B-966D-15657A627312}" srcOrd="0" destOrd="0" presId="urn:microsoft.com/office/officeart/2009/layout/CircleArrowProcess"/>
    <dgm:cxn modelId="{B96777CA-2936-44B3-B876-0883303A6167}" type="presParOf" srcId="{FB4FD3BF-AD5B-46D9-8C5D-9B692BB1A6F6}" destId="{2F8DD0D7-B601-4C1D-A3F2-2C1D8894AE39}"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3F3A5-1BFD-46AD-8484-2FA6146006F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8C76924C-6A8B-4A0E-B486-728C3656EE88}">
      <dgm:prSet phldrT="[Text]" custT="1"/>
      <dgm:spPr/>
      <dgm:t>
        <a:bodyPr/>
        <a:lstStyle/>
        <a:p>
          <a:r>
            <a:rPr lang="en-GB" sz="1600" b="1" dirty="0" smtClean="0"/>
            <a:t>Start of project</a:t>
          </a:r>
        </a:p>
        <a:p>
          <a:r>
            <a:rPr lang="en-GB" sz="1600" b="1" dirty="0" smtClean="0"/>
            <a:t>01/12/2016</a:t>
          </a:r>
          <a:endParaRPr lang="en-GB" sz="1600" b="1" dirty="0"/>
        </a:p>
      </dgm:t>
    </dgm:pt>
    <dgm:pt modelId="{DFD8D8D7-5197-4DE5-B50D-98B206DF1F55}" type="parTrans" cxnId="{103F29B3-FC37-4060-ABC3-0D601988B9DA}">
      <dgm:prSet/>
      <dgm:spPr/>
      <dgm:t>
        <a:bodyPr/>
        <a:lstStyle/>
        <a:p>
          <a:endParaRPr lang="en-GB"/>
        </a:p>
      </dgm:t>
    </dgm:pt>
    <dgm:pt modelId="{2777DA1B-12DC-4CD6-8CF1-820341AB1EFF}" type="sibTrans" cxnId="{103F29B3-FC37-4060-ABC3-0D601988B9DA}">
      <dgm:prSet/>
      <dgm:spPr/>
      <dgm:t>
        <a:bodyPr/>
        <a:lstStyle/>
        <a:p>
          <a:endParaRPr lang="en-GB"/>
        </a:p>
      </dgm:t>
    </dgm:pt>
    <dgm:pt modelId="{C9B065AD-E9DD-4E19-A1C3-7468CCC0AAF7}">
      <dgm:prSet phldrT="[Text]" custT="1"/>
      <dgm:spPr/>
      <dgm:t>
        <a:bodyPr/>
        <a:lstStyle/>
        <a:p>
          <a:pPr algn="ctr"/>
          <a:r>
            <a:rPr lang="en-GB" sz="1600" b="1" dirty="0" smtClean="0"/>
            <a:t>End of 1st reporting period </a:t>
          </a:r>
        </a:p>
        <a:p>
          <a:pPr algn="ctr"/>
          <a:r>
            <a:rPr lang="en-GB" sz="1600" b="1" dirty="0" smtClean="0"/>
            <a:t>31/05/2018 </a:t>
          </a:r>
        </a:p>
      </dgm:t>
    </dgm:pt>
    <dgm:pt modelId="{AB3AEE34-F077-423F-8A2D-A1A3FA941BA1}" type="parTrans" cxnId="{AC45F13B-1F67-4F03-8F19-77D3867A12C9}">
      <dgm:prSet/>
      <dgm:spPr/>
      <dgm:t>
        <a:bodyPr/>
        <a:lstStyle/>
        <a:p>
          <a:endParaRPr lang="en-GB"/>
        </a:p>
      </dgm:t>
    </dgm:pt>
    <dgm:pt modelId="{3A3C5EC4-CE88-4170-A06F-128B629159D4}" type="sibTrans" cxnId="{AC45F13B-1F67-4F03-8F19-77D3867A12C9}">
      <dgm:prSet/>
      <dgm:spPr/>
      <dgm:t>
        <a:bodyPr/>
        <a:lstStyle/>
        <a:p>
          <a:endParaRPr lang="en-GB"/>
        </a:p>
      </dgm:t>
    </dgm:pt>
    <dgm:pt modelId="{B36DEC80-BCD7-4485-B524-EE2E4412FBF6}">
      <dgm:prSet phldrT="[Text]"/>
      <dgm:spPr/>
      <dgm:t>
        <a:bodyPr/>
        <a:lstStyle/>
        <a:p>
          <a:r>
            <a:rPr lang="en-GB" b="1" dirty="0" smtClean="0"/>
            <a:t>End of 2</a:t>
          </a:r>
          <a:r>
            <a:rPr lang="en-GB" b="1" baseline="30000" dirty="0" smtClean="0"/>
            <a:t>nd</a:t>
          </a:r>
          <a:r>
            <a:rPr lang="en-GB" b="1" dirty="0" smtClean="0"/>
            <a:t> reporting period </a:t>
          </a:r>
        </a:p>
        <a:p>
          <a:r>
            <a:rPr lang="en-GB" dirty="0" smtClean="0"/>
            <a:t>30/11/2019</a:t>
          </a:r>
          <a:endParaRPr lang="en-GB" b="1" dirty="0" smtClean="0"/>
        </a:p>
      </dgm:t>
    </dgm:pt>
    <dgm:pt modelId="{E1017F3D-B069-4773-9FE3-8BED8AE13FE4}" type="parTrans" cxnId="{87E49527-F5F7-432A-956B-15A41CD1658D}">
      <dgm:prSet/>
      <dgm:spPr/>
      <dgm:t>
        <a:bodyPr/>
        <a:lstStyle/>
        <a:p>
          <a:endParaRPr lang="en-GB"/>
        </a:p>
      </dgm:t>
    </dgm:pt>
    <dgm:pt modelId="{B848228E-AA21-4264-9506-4C11EA516140}" type="sibTrans" cxnId="{87E49527-F5F7-432A-956B-15A41CD1658D}">
      <dgm:prSet/>
      <dgm:spPr/>
      <dgm:t>
        <a:bodyPr/>
        <a:lstStyle/>
        <a:p>
          <a:endParaRPr lang="en-GB"/>
        </a:p>
      </dgm:t>
    </dgm:pt>
    <dgm:pt modelId="{39D3D040-07E0-4A74-BD8E-2593F0629E47}">
      <dgm:prSet/>
      <dgm:spPr/>
      <dgm:t>
        <a:bodyPr/>
        <a:lstStyle/>
        <a:p>
          <a:r>
            <a:rPr lang="en-GB" b="1" dirty="0" smtClean="0"/>
            <a:t>End of 3d reporting period </a:t>
          </a:r>
        </a:p>
        <a:p>
          <a:r>
            <a:rPr lang="en-GB" b="0" i="0" u="none" dirty="0" smtClean="0"/>
            <a:t>28/02/2021</a:t>
          </a:r>
          <a:endParaRPr lang="en-GB" dirty="0"/>
        </a:p>
      </dgm:t>
    </dgm:pt>
    <dgm:pt modelId="{D0B0B0E8-2023-4739-BACD-DCE39A933E53}" type="parTrans" cxnId="{F48A796C-6EE9-4680-A822-B6807FA30D1F}">
      <dgm:prSet/>
      <dgm:spPr/>
      <dgm:t>
        <a:bodyPr/>
        <a:lstStyle/>
        <a:p>
          <a:endParaRPr lang="en-GB"/>
        </a:p>
      </dgm:t>
    </dgm:pt>
    <dgm:pt modelId="{A31B64B9-6513-423E-A1C8-EA83F9D14884}" type="sibTrans" cxnId="{F48A796C-6EE9-4680-A822-B6807FA30D1F}">
      <dgm:prSet/>
      <dgm:spPr/>
      <dgm:t>
        <a:bodyPr/>
        <a:lstStyle/>
        <a:p>
          <a:endParaRPr lang="en-GB"/>
        </a:p>
      </dgm:t>
    </dgm:pt>
    <dgm:pt modelId="{EA3A2395-769D-4D2A-BEF0-507A64D25B92}" type="pres">
      <dgm:prSet presAssocID="{5873F3A5-1BFD-46AD-8484-2FA6146006F1}" presName="Name0" presStyleCnt="0">
        <dgm:presLayoutVars>
          <dgm:dir/>
          <dgm:animLvl val="lvl"/>
          <dgm:resizeHandles val="exact"/>
        </dgm:presLayoutVars>
      </dgm:prSet>
      <dgm:spPr/>
      <dgm:t>
        <a:bodyPr/>
        <a:lstStyle/>
        <a:p>
          <a:endParaRPr lang="en-GB"/>
        </a:p>
      </dgm:t>
    </dgm:pt>
    <dgm:pt modelId="{E1054C65-216B-4889-A8ED-EA9ED5DBED88}" type="pres">
      <dgm:prSet presAssocID="{8C76924C-6A8B-4A0E-B486-728C3656EE88}" presName="linNode" presStyleCnt="0"/>
      <dgm:spPr/>
      <dgm:t>
        <a:bodyPr/>
        <a:lstStyle/>
        <a:p>
          <a:endParaRPr lang="en-GB"/>
        </a:p>
      </dgm:t>
    </dgm:pt>
    <dgm:pt modelId="{4C2BAD52-CC22-4D7E-A342-054C5A10A6F8}" type="pres">
      <dgm:prSet presAssocID="{8C76924C-6A8B-4A0E-B486-728C3656EE88}" presName="parentText" presStyleLbl="node1" presStyleIdx="0" presStyleCnt="4" custScaleY="33423" custLinFactNeighborX="-89396" custLinFactNeighborY="-3850">
        <dgm:presLayoutVars>
          <dgm:chMax val="1"/>
          <dgm:bulletEnabled val="1"/>
        </dgm:presLayoutVars>
      </dgm:prSet>
      <dgm:spPr/>
      <dgm:t>
        <a:bodyPr/>
        <a:lstStyle/>
        <a:p>
          <a:endParaRPr lang="en-GB"/>
        </a:p>
      </dgm:t>
    </dgm:pt>
    <dgm:pt modelId="{2A043268-BB0D-4862-8294-1C1822956DF0}" type="pres">
      <dgm:prSet presAssocID="{2777DA1B-12DC-4CD6-8CF1-820341AB1EFF}" presName="sp" presStyleCnt="0"/>
      <dgm:spPr/>
      <dgm:t>
        <a:bodyPr/>
        <a:lstStyle/>
        <a:p>
          <a:endParaRPr lang="en-GB"/>
        </a:p>
      </dgm:t>
    </dgm:pt>
    <dgm:pt modelId="{CC589068-B3F3-43A9-B206-611F0AEB136A}" type="pres">
      <dgm:prSet presAssocID="{C9B065AD-E9DD-4E19-A1C3-7468CCC0AAF7}" presName="linNode" presStyleCnt="0"/>
      <dgm:spPr/>
      <dgm:t>
        <a:bodyPr/>
        <a:lstStyle/>
        <a:p>
          <a:endParaRPr lang="en-GB"/>
        </a:p>
      </dgm:t>
    </dgm:pt>
    <dgm:pt modelId="{D576A005-55A3-420E-AF4E-0D03D70634E0}" type="pres">
      <dgm:prSet presAssocID="{C9B065AD-E9DD-4E19-A1C3-7468CCC0AAF7}" presName="parentText" presStyleLbl="node1" presStyleIdx="1" presStyleCnt="4" custScaleY="49601" custLinFactNeighborX="-89378" custLinFactNeighborY="-1742">
        <dgm:presLayoutVars>
          <dgm:chMax val="1"/>
          <dgm:bulletEnabled val="1"/>
        </dgm:presLayoutVars>
      </dgm:prSet>
      <dgm:spPr/>
      <dgm:t>
        <a:bodyPr/>
        <a:lstStyle/>
        <a:p>
          <a:endParaRPr lang="en-GB"/>
        </a:p>
      </dgm:t>
    </dgm:pt>
    <dgm:pt modelId="{C36ACDBD-6A5B-4017-A88C-E507ECAAB1A6}" type="pres">
      <dgm:prSet presAssocID="{3A3C5EC4-CE88-4170-A06F-128B629159D4}" presName="sp" presStyleCnt="0"/>
      <dgm:spPr/>
      <dgm:t>
        <a:bodyPr/>
        <a:lstStyle/>
        <a:p>
          <a:endParaRPr lang="en-GB"/>
        </a:p>
      </dgm:t>
    </dgm:pt>
    <dgm:pt modelId="{7A161D0E-D512-42BD-82B5-B386888DCCA7}" type="pres">
      <dgm:prSet presAssocID="{B36DEC80-BCD7-4485-B524-EE2E4412FBF6}" presName="linNode" presStyleCnt="0"/>
      <dgm:spPr/>
      <dgm:t>
        <a:bodyPr/>
        <a:lstStyle/>
        <a:p>
          <a:endParaRPr lang="en-GB"/>
        </a:p>
      </dgm:t>
    </dgm:pt>
    <dgm:pt modelId="{040E6543-3027-4023-AAC6-1021431382A0}" type="pres">
      <dgm:prSet presAssocID="{B36DEC80-BCD7-4485-B524-EE2E4412FBF6}" presName="parentText" presStyleLbl="node1" presStyleIdx="2" presStyleCnt="4" custScaleY="45825" custLinFactNeighborX="-89378" custLinFactNeighborY="2115">
        <dgm:presLayoutVars>
          <dgm:chMax val="1"/>
          <dgm:bulletEnabled val="1"/>
        </dgm:presLayoutVars>
      </dgm:prSet>
      <dgm:spPr/>
      <dgm:t>
        <a:bodyPr/>
        <a:lstStyle/>
        <a:p>
          <a:endParaRPr lang="en-GB"/>
        </a:p>
      </dgm:t>
    </dgm:pt>
    <dgm:pt modelId="{575A1A4B-6315-4849-A48D-6857131CB819}" type="pres">
      <dgm:prSet presAssocID="{B848228E-AA21-4264-9506-4C11EA516140}" presName="sp" presStyleCnt="0"/>
      <dgm:spPr/>
    </dgm:pt>
    <dgm:pt modelId="{CD59FEAC-D0B7-4E1B-8C58-8CDAA9FE990F}" type="pres">
      <dgm:prSet presAssocID="{39D3D040-07E0-4A74-BD8E-2593F0629E47}" presName="linNode" presStyleCnt="0"/>
      <dgm:spPr/>
    </dgm:pt>
    <dgm:pt modelId="{376425CF-3D2C-4989-904D-26D5F9C7B375}" type="pres">
      <dgm:prSet presAssocID="{39D3D040-07E0-4A74-BD8E-2593F0629E47}" presName="parentText" presStyleLbl="node1" presStyleIdx="3" presStyleCnt="4" custScaleY="44293" custLinFactNeighborX="-90273" custLinFactNeighborY="-2439">
        <dgm:presLayoutVars>
          <dgm:chMax val="1"/>
          <dgm:bulletEnabled val="1"/>
        </dgm:presLayoutVars>
      </dgm:prSet>
      <dgm:spPr/>
      <dgm:t>
        <a:bodyPr/>
        <a:lstStyle/>
        <a:p>
          <a:endParaRPr lang="en-GB"/>
        </a:p>
      </dgm:t>
    </dgm:pt>
  </dgm:ptLst>
  <dgm:cxnLst>
    <dgm:cxn modelId="{87E49527-F5F7-432A-956B-15A41CD1658D}" srcId="{5873F3A5-1BFD-46AD-8484-2FA6146006F1}" destId="{B36DEC80-BCD7-4485-B524-EE2E4412FBF6}" srcOrd="2" destOrd="0" parTransId="{E1017F3D-B069-4773-9FE3-8BED8AE13FE4}" sibTransId="{B848228E-AA21-4264-9506-4C11EA516140}"/>
    <dgm:cxn modelId="{F8F2E15E-98FE-4F6F-AB11-72429716F5C1}" type="presOf" srcId="{C9B065AD-E9DD-4E19-A1C3-7468CCC0AAF7}" destId="{D576A005-55A3-420E-AF4E-0D03D70634E0}" srcOrd="0" destOrd="0" presId="urn:microsoft.com/office/officeart/2005/8/layout/vList5"/>
    <dgm:cxn modelId="{73647241-52B9-4B5A-AB8D-C105A3B39B9B}" type="presOf" srcId="{8C76924C-6A8B-4A0E-B486-728C3656EE88}" destId="{4C2BAD52-CC22-4D7E-A342-054C5A10A6F8}" srcOrd="0" destOrd="0" presId="urn:microsoft.com/office/officeart/2005/8/layout/vList5"/>
    <dgm:cxn modelId="{103F29B3-FC37-4060-ABC3-0D601988B9DA}" srcId="{5873F3A5-1BFD-46AD-8484-2FA6146006F1}" destId="{8C76924C-6A8B-4A0E-B486-728C3656EE88}" srcOrd="0" destOrd="0" parTransId="{DFD8D8D7-5197-4DE5-B50D-98B206DF1F55}" sibTransId="{2777DA1B-12DC-4CD6-8CF1-820341AB1EFF}"/>
    <dgm:cxn modelId="{65748FFC-76FB-452A-9059-EA7989DC57D5}" type="presOf" srcId="{39D3D040-07E0-4A74-BD8E-2593F0629E47}" destId="{376425CF-3D2C-4989-904D-26D5F9C7B375}" srcOrd="0" destOrd="0" presId="urn:microsoft.com/office/officeart/2005/8/layout/vList5"/>
    <dgm:cxn modelId="{F48A796C-6EE9-4680-A822-B6807FA30D1F}" srcId="{5873F3A5-1BFD-46AD-8484-2FA6146006F1}" destId="{39D3D040-07E0-4A74-BD8E-2593F0629E47}" srcOrd="3" destOrd="0" parTransId="{D0B0B0E8-2023-4739-BACD-DCE39A933E53}" sibTransId="{A31B64B9-6513-423E-A1C8-EA83F9D14884}"/>
    <dgm:cxn modelId="{AC45F13B-1F67-4F03-8F19-77D3867A12C9}" srcId="{5873F3A5-1BFD-46AD-8484-2FA6146006F1}" destId="{C9B065AD-E9DD-4E19-A1C3-7468CCC0AAF7}" srcOrd="1" destOrd="0" parTransId="{AB3AEE34-F077-423F-8A2D-A1A3FA941BA1}" sibTransId="{3A3C5EC4-CE88-4170-A06F-128B629159D4}"/>
    <dgm:cxn modelId="{A441CBA0-1BB1-4BCC-8404-33E952091952}" type="presOf" srcId="{5873F3A5-1BFD-46AD-8484-2FA6146006F1}" destId="{EA3A2395-769D-4D2A-BEF0-507A64D25B92}" srcOrd="0" destOrd="0" presId="urn:microsoft.com/office/officeart/2005/8/layout/vList5"/>
    <dgm:cxn modelId="{3A88F844-92EA-48B2-92C1-90400E0F644B}" type="presOf" srcId="{B36DEC80-BCD7-4485-B524-EE2E4412FBF6}" destId="{040E6543-3027-4023-AAC6-1021431382A0}" srcOrd="0" destOrd="0" presId="urn:microsoft.com/office/officeart/2005/8/layout/vList5"/>
    <dgm:cxn modelId="{22C33A52-48C9-4BF0-B999-5759F13AA513}" type="presParOf" srcId="{EA3A2395-769D-4D2A-BEF0-507A64D25B92}" destId="{E1054C65-216B-4889-A8ED-EA9ED5DBED88}" srcOrd="0" destOrd="0" presId="urn:microsoft.com/office/officeart/2005/8/layout/vList5"/>
    <dgm:cxn modelId="{9D593831-E4B1-41C9-BC0F-0F5D8A33C0CA}" type="presParOf" srcId="{E1054C65-216B-4889-A8ED-EA9ED5DBED88}" destId="{4C2BAD52-CC22-4D7E-A342-054C5A10A6F8}" srcOrd="0" destOrd="0" presId="urn:microsoft.com/office/officeart/2005/8/layout/vList5"/>
    <dgm:cxn modelId="{6ABC927A-96A1-42F8-B0C5-08FE5DCECDEA}" type="presParOf" srcId="{EA3A2395-769D-4D2A-BEF0-507A64D25B92}" destId="{2A043268-BB0D-4862-8294-1C1822956DF0}" srcOrd="1" destOrd="0" presId="urn:microsoft.com/office/officeart/2005/8/layout/vList5"/>
    <dgm:cxn modelId="{768EAB4D-E961-4C31-B17F-2AAA8F0A0203}" type="presParOf" srcId="{EA3A2395-769D-4D2A-BEF0-507A64D25B92}" destId="{CC589068-B3F3-43A9-B206-611F0AEB136A}" srcOrd="2" destOrd="0" presId="urn:microsoft.com/office/officeart/2005/8/layout/vList5"/>
    <dgm:cxn modelId="{DEC38C78-9EC9-4871-8C2D-0CB05C659583}" type="presParOf" srcId="{CC589068-B3F3-43A9-B206-611F0AEB136A}" destId="{D576A005-55A3-420E-AF4E-0D03D70634E0}" srcOrd="0" destOrd="0" presId="urn:microsoft.com/office/officeart/2005/8/layout/vList5"/>
    <dgm:cxn modelId="{EA6A8B86-BE56-472A-9C96-023DC91AE954}" type="presParOf" srcId="{EA3A2395-769D-4D2A-BEF0-507A64D25B92}" destId="{C36ACDBD-6A5B-4017-A88C-E507ECAAB1A6}" srcOrd="3" destOrd="0" presId="urn:microsoft.com/office/officeart/2005/8/layout/vList5"/>
    <dgm:cxn modelId="{0987A166-6A7C-44FD-AE4C-AE5FF05D4D5E}" type="presParOf" srcId="{EA3A2395-769D-4D2A-BEF0-507A64D25B92}" destId="{7A161D0E-D512-42BD-82B5-B386888DCCA7}" srcOrd="4" destOrd="0" presId="urn:microsoft.com/office/officeart/2005/8/layout/vList5"/>
    <dgm:cxn modelId="{DD039B6D-F74B-4299-849D-D430E7D56505}" type="presParOf" srcId="{7A161D0E-D512-42BD-82B5-B386888DCCA7}" destId="{040E6543-3027-4023-AAC6-1021431382A0}" srcOrd="0" destOrd="0" presId="urn:microsoft.com/office/officeart/2005/8/layout/vList5"/>
    <dgm:cxn modelId="{D7C435AD-7F12-4A29-B4BC-9D1A96B5A9D6}" type="presParOf" srcId="{EA3A2395-769D-4D2A-BEF0-507A64D25B92}" destId="{575A1A4B-6315-4849-A48D-6857131CB819}" srcOrd="5" destOrd="0" presId="urn:microsoft.com/office/officeart/2005/8/layout/vList5"/>
    <dgm:cxn modelId="{FCA350BE-B63D-4A96-8C27-943C53183F34}" type="presParOf" srcId="{EA3A2395-769D-4D2A-BEF0-507A64D25B92}" destId="{CD59FEAC-D0B7-4E1B-8C58-8CDAA9FE990F}" srcOrd="6" destOrd="0" presId="urn:microsoft.com/office/officeart/2005/8/layout/vList5"/>
    <dgm:cxn modelId="{E511C8C9-177A-4577-AF5D-2FC54F731F73}" type="presParOf" srcId="{CD59FEAC-D0B7-4E1B-8C58-8CDAA9FE990F}" destId="{376425CF-3D2C-4989-904D-26D5F9C7B37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27C1C-DC38-4B60-AE57-955A0B3626EA}"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GB"/>
        </a:p>
      </dgm:t>
    </dgm:pt>
    <dgm:pt modelId="{01812B8D-88BD-4A9F-9F54-78308C37FF53}">
      <dgm:prSet phldrT="[Text]"/>
      <dgm:spPr/>
      <dgm:t>
        <a:bodyPr/>
        <a:lstStyle/>
        <a:p>
          <a:r>
            <a:rPr lang="en-GB" b="1" baseline="0" dirty="0" smtClean="0">
              <a:solidFill>
                <a:schemeClr val="bg1"/>
              </a:solidFill>
            </a:rPr>
            <a:t>Step 1</a:t>
          </a:r>
          <a:endParaRPr lang="en-GB" b="1" baseline="0" dirty="0">
            <a:solidFill>
              <a:schemeClr val="bg1"/>
            </a:solidFill>
          </a:endParaRPr>
        </a:p>
      </dgm:t>
    </dgm:pt>
    <dgm:pt modelId="{E01EB2AD-C2FD-41AA-B33A-314559A7545B}" type="parTrans" cxnId="{CB1AC409-BABD-4E26-9C23-C2C294D9F51A}">
      <dgm:prSet/>
      <dgm:spPr/>
      <dgm:t>
        <a:bodyPr/>
        <a:lstStyle/>
        <a:p>
          <a:endParaRPr lang="en-GB"/>
        </a:p>
      </dgm:t>
    </dgm:pt>
    <dgm:pt modelId="{1631230D-580E-42B2-8017-D8A7B12754CD}" type="sibTrans" cxnId="{CB1AC409-BABD-4E26-9C23-C2C294D9F51A}">
      <dgm:prSet/>
      <dgm:spPr/>
      <dgm:t>
        <a:bodyPr/>
        <a:lstStyle/>
        <a:p>
          <a:endParaRPr lang="en-GB"/>
        </a:p>
      </dgm:t>
    </dgm:pt>
    <dgm:pt modelId="{03A9CE41-BEF0-4A2E-8039-58FA0EE1D8C3}">
      <dgm:prSet phldrT="[Text]" custT="1"/>
      <dgm:spPr/>
      <dgm:t>
        <a:bodyPr/>
        <a:lstStyle/>
        <a:p>
          <a:r>
            <a:rPr lang="en-GB" sz="1900" b="0" i="0" dirty="0" smtClean="0">
              <a:solidFill>
                <a:schemeClr val="tx1"/>
              </a:solidFill>
            </a:rPr>
            <a:t>Log into the Participant Portal when a notification is received </a:t>
          </a:r>
          <a:endParaRPr lang="en-GB" sz="1900" dirty="0"/>
        </a:p>
      </dgm:t>
    </dgm:pt>
    <dgm:pt modelId="{CD2B4DA2-C70D-44A4-86FF-5ECBF5D4A869}" type="parTrans" cxnId="{F4BE8959-7BBB-4D93-A59A-0FC38A606423}">
      <dgm:prSet/>
      <dgm:spPr/>
      <dgm:t>
        <a:bodyPr/>
        <a:lstStyle/>
        <a:p>
          <a:endParaRPr lang="en-GB"/>
        </a:p>
      </dgm:t>
    </dgm:pt>
    <dgm:pt modelId="{5FED0118-FFE5-47C4-8DAA-B60D5CE46A14}" type="sibTrans" cxnId="{F4BE8959-7BBB-4D93-A59A-0FC38A606423}">
      <dgm:prSet/>
      <dgm:spPr/>
      <dgm:t>
        <a:bodyPr/>
        <a:lstStyle/>
        <a:p>
          <a:endParaRPr lang="en-GB"/>
        </a:p>
      </dgm:t>
    </dgm:pt>
    <dgm:pt modelId="{90306E8C-033A-495F-9414-5382A84FF257}">
      <dgm:prSet phldrT="[Text]"/>
      <dgm:spPr/>
      <dgm:t>
        <a:bodyPr/>
        <a:lstStyle/>
        <a:p>
          <a:r>
            <a:rPr lang="en-GB" b="1" baseline="0" dirty="0" smtClean="0">
              <a:solidFill>
                <a:schemeClr val="bg1"/>
              </a:solidFill>
            </a:rPr>
            <a:t>Step 2 </a:t>
          </a:r>
          <a:endParaRPr lang="en-GB" b="1" baseline="0" dirty="0">
            <a:solidFill>
              <a:schemeClr val="bg1"/>
            </a:solidFill>
          </a:endParaRPr>
        </a:p>
      </dgm:t>
    </dgm:pt>
    <dgm:pt modelId="{2A81789B-6882-4D7E-A509-8CF75CA38779}" type="parTrans" cxnId="{2BFBC70A-6CE9-4618-BCA4-E50C6A8147BB}">
      <dgm:prSet/>
      <dgm:spPr/>
      <dgm:t>
        <a:bodyPr/>
        <a:lstStyle/>
        <a:p>
          <a:endParaRPr lang="en-GB"/>
        </a:p>
      </dgm:t>
    </dgm:pt>
    <dgm:pt modelId="{C976F1AA-433D-4858-A9E0-E229732BB4A0}" type="sibTrans" cxnId="{2BFBC70A-6CE9-4618-BCA4-E50C6A8147BB}">
      <dgm:prSet/>
      <dgm:spPr/>
      <dgm:t>
        <a:bodyPr/>
        <a:lstStyle/>
        <a:p>
          <a:endParaRPr lang="en-GB"/>
        </a:p>
      </dgm:t>
    </dgm:pt>
    <dgm:pt modelId="{D58CC554-890C-4E50-9594-0AE45CA46940}">
      <dgm:prSet phldrT="[Text]" custT="1"/>
      <dgm:spPr/>
      <dgm:t>
        <a:bodyPr/>
        <a:lstStyle/>
        <a:p>
          <a:r>
            <a:rPr lang="en-GB" sz="1900" b="0" i="0" dirty="0" smtClean="0">
              <a:solidFill>
                <a:schemeClr val="tx1"/>
              </a:solidFill>
            </a:rPr>
            <a:t>Complete the deliverable</a:t>
          </a:r>
          <a:endParaRPr lang="en-GB" sz="1900" dirty="0"/>
        </a:p>
      </dgm:t>
    </dgm:pt>
    <dgm:pt modelId="{0B230857-D184-4270-8322-1E2F5FEFB95D}" type="parTrans" cxnId="{A38060DF-DDDE-47CA-B574-6741A02B91F9}">
      <dgm:prSet/>
      <dgm:spPr/>
      <dgm:t>
        <a:bodyPr/>
        <a:lstStyle/>
        <a:p>
          <a:endParaRPr lang="en-GB"/>
        </a:p>
      </dgm:t>
    </dgm:pt>
    <dgm:pt modelId="{79450031-218B-499D-89A7-E0156BF6C17A}" type="sibTrans" cxnId="{A38060DF-DDDE-47CA-B574-6741A02B91F9}">
      <dgm:prSet/>
      <dgm:spPr/>
      <dgm:t>
        <a:bodyPr/>
        <a:lstStyle/>
        <a:p>
          <a:endParaRPr lang="en-GB"/>
        </a:p>
      </dgm:t>
    </dgm:pt>
    <dgm:pt modelId="{DB4D1874-1A29-4CE2-A695-139706E46CB9}">
      <dgm:prSet phldrT="[Text]"/>
      <dgm:spPr/>
      <dgm:t>
        <a:bodyPr/>
        <a:lstStyle/>
        <a:p>
          <a:r>
            <a:rPr lang="en-GB" b="1" baseline="0" dirty="0" smtClean="0">
              <a:solidFill>
                <a:schemeClr val="bg1"/>
              </a:solidFill>
            </a:rPr>
            <a:t>Step 3</a:t>
          </a:r>
          <a:endParaRPr lang="en-GB" b="1" baseline="0" dirty="0">
            <a:solidFill>
              <a:schemeClr val="bg1"/>
            </a:solidFill>
          </a:endParaRPr>
        </a:p>
      </dgm:t>
    </dgm:pt>
    <dgm:pt modelId="{F0FE46BA-A85F-4AE6-926F-D31B4CF96E62}" type="parTrans" cxnId="{44FB1E0E-D154-459F-8B28-2A07357C3B0D}">
      <dgm:prSet/>
      <dgm:spPr/>
      <dgm:t>
        <a:bodyPr/>
        <a:lstStyle/>
        <a:p>
          <a:endParaRPr lang="en-GB"/>
        </a:p>
      </dgm:t>
    </dgm:pt>
    <dgm:pt modelId="{FFD3C897-4559-4E63-937C-B30EC60EA0EE}" type="sibTrans" cxnId="{44FB1E0E-D154-459F-8B28-2A07357C3B0D}">
      <dgm:prSet/>
      <dgm:spPr/>
      <dgm:t>
        <a:bodyPr/>
        <a:lstStyle/>
        <a:p>
          <a:endParaRPr lang="en-GB"/>
        </a:p>
      </dgm:t>
    </dgm:pt>
    <dgm:pt modelId="{9CD7AEFA-1121-4185-8F82-6C189CE38A3F}">
      <dgm:prSet phldrT="[Text]" custT="1"/>
      <dgm:spPr/>
      <dgm:t>
        <a:bodyPr/>
        <a:lstStyle/>
        <a:p>
          <a:r>
            <a:rPr lang="en-GB" sz="1900" b="0" i="0" dirty="0" smtClean="0">
              <a:solidFill>
                <a:schemeClr val="tx1"/>
              </a:solidFill>
            </a:rPr>
            <a:t>Submit the deliverable to the EC</a:t>
          </a:r>
          <a:endParaRPr lang="en-GB" sz="1900" dirty="0"/>
        </a:p>
      </dgm:t>
    </dgm:pt>
    <dgm:pt modelId="{75C0C57A-7E5E-4E67-905C-BC6E58BB4B13}" type="parTrans" cxnId="{9D91D94D-F438-42B7-AC03-12A40EFD8181}">
      <dgm:prSet/>
      <dgm:spPr/>
      <dgm:t>
        <a:bodyPr/>
        <a:lstStyle/>
        <a:p>
          <a:endParaRPr lang="en-GB"/>
        </a:p>
      </dgm:t>
    </dgm:pt>
    <dgm:pt modelId="{2C7B0AC9-64D7-4F94-A073-5B191B7C1F20}" type="sibTrans" cxnId="{9D91D94D-F438-42B7-AC03-12A40EFD8181}">
      <dgm:prSet/>
      <dgm:spPr/>
      <dgm:t>
        <a:bodyPr/>
        <a:lstStyle/>
        <a:p>
          <a:endParaRPr lang="en-GB"/>
        </a:p>
      </dgm:t>
    </dgm:pt>
    <dgm:pt modelId="{19AF9352-74A6-4A39-BAEA-6EE3300F0755}">
      <dgm:prSet phldrT="[Text]"/>
      <dgm:spPr/>
      <dgm:t>
        <a:bodyPr/>
        <a:lstStyle/>
        <a:p>
          <a:r>
            <a:rPr lang="en-GB" b="1" baseline="0" dirty="0" smtClean="0">
              <a:solidFill>
                <a:schemeClr val="bg1"/>
              </a:solidFill>
            </a:rPr>
            <a:t>Step 4 </a:t>
          </a:r>
          <a:endParaRPr lang="en-GB" b="1" baseline="0" dirty="0">
            <a:solidFill>
              <a:schemeClr val="bg1"/>
            </a:solidFill>
          </a:endParaRPr>
        </a:p>
      </dgm:t>
    </dgm:pt>
    <dgm:pt modelId="{2F36B551-0110-4712-945C-3E2BE311F77B}" type="parTrans" cxnId="{0C35C7F3-D1D9-446D-B77F-26742AC92EE4}">
      <dgm:prSet/>
      <dgm:spPr/>
      <dgm:t>
        <a:bodyPr/>
        <a:lstStyle/>
        <a:p>
          <a:endParaRPr lang="en-GB"/>
        </a:p>
      </dgm:t>
    </dgm:pt>
    <dgm:pt modelId="{C0038650-E4EB-4F55-A94D-898E7267A4FA}" type="sibTrans" cxnId="{0C35C7F3-D1D9-446D-B77F-26742AC92EE4}">
      <dgm:prSet/>
      <dgm:spPr/>
      <dgm:t>
        <a:bodyPr/>
        <a:lstStyle/>
        <a:p>
          <a:endParaRPr lang="en-GB"/>
        </a:p>
      </dgm:t>
    </dgm:pt>
    <dgm:pt modelId="{C316EFAD-8469-404B-81F0-BBCAB2BE1BCC}">
      <dgm:prSet phldrT="[Text]" custT="1"/>
      <dgm:spPr/>
      <dgm:t>
        <a:bodyPr/>
        <a:lstStyle/>
        <a:p>
          <a:r>
            <a:rPr lang="en-GB" sz="1900" i="0" dirty="0" smtClean="0">
              <a:solidFill>
                <a:schemeClr val="tx1"/>
              </a:solidFill>
            </a:rPr>
            <a:t>The EU Services assess the deliverable</a:t>
          </a:r>
          <a:endParaRPr lang="en-GB" sz="1900" dirty="0"/>
        </a:p>
      </dgm:t>
    </dgm:pt>
    <dgm:pt modelId="{79BB8094-3B08-4D6D-B7F6-9F9DEA838BBA}" type="parTrans" cxnId="{21087B23-4A50-4A75-9AB3-CA85E01A644F}">
      <dgm:prSet/>
      <dgm:spPr/>
      <dgm:t>
        <a:bodyPr/>
        <a:lstStyle/>
        <a:p>
          <a:endParaRPr lang="en-GB"/>
        </a:p>
      </dgm:t>
    </dgm:pt>
    <dgm:pt modelId="{C6B4DF69-984E-4FC4-BA9C-EFD7F1759F47}" type="sibTrans" cxnId="{21087B23-4A50-4A75-9AB3-CA85E01A644F}">
      <dgm:prSet/>
      <dgm:spPr/>
      <dgm:t>
        <a:bodyPr/>
        <a:lstStyle/>
        <a:p>
          <a:endParaRPr lang="en-GB"/>
        </a:p>
      </dgm:t>
    </dgm:pt>
    <dgm:pt modelId="{013BF618-72DB-4847-94D1-0AB11A5CD295}" type="pres">
      <dgm:prSet presAssocID="{AA827C1C-DC38-4B60-AE57-955A0B3626EA}" presName="linearFlow" presStyleCnt="0">
        <dgm:presLayoutVars>
          <dgm:dir/>
          <dgm:animLvl val="lvl"/>
          <dgm:resizeHandles val="exact"/>
        </dgm:presLayoutVars>
      </dgm:prSet>
      <dgm:spPr/>
      <dgm:t>
        <a:bodyPr/>
        <a:lstStyle/>
        <a:p>
          <a:endParaRPr lang="en-GB"/>
        </a:p>
      </dgm:t>
    </dgm:pt>
    <dgm:pt modelId="{5F411144-9F08-40F5-AE59-826AD83BB55F}" type="pres">
      <dgm:prSet presAssocID="{01812B8D-88BD-4A9F-9F54-78308C37FF53}" presName="composite" presStyleCnt="0"/>
      <dgm:spPr/>
    </dgm:pt>
    <dgm:pt modelId="{C152F471-37A5-4EC8-B8B6-D1E0499BAA7E}" type="pres">
      <dgm:prSet presAssocID="{01812B8D-88BD-4A9F-9F54-78308C37FF53}" presName="parentText" presStyleLbl="alignNode1" presStyleIdx="0" presStyleCnt="4">
        <dgm:presLayoutVars>
          <dgm:chMax val="1"/>
          <dgm:bulletEnabled val="1"/>
        </dgm:presLayoutVars>
      </dgm:prSet>
      <dgm:spPr/>
      <dgm:t>
        <a:bodyPr/>
        <a:lstStyle/>
        <a:p>
          <a:endParaRPr lang="en-GB"/>
        </a:p>
      </dgm:t>
    </dgm:pt>
    <dgm:pt modelId="{B7A90CDD-7841-47E9-807E-57C55154C3A6}" type="pres">
      <dgm:prSet presAssocID="{01812B8D-88BD-4A9F-9F54-78308C37FF53}" presName="descendantText" presStyleLbl="alignAcc1" presStyleIdx="0" presStyleCnt="4">
        <dgm:presLayoutVars>
          <dgm:bulletEnabled val="1"/>
        </dgm:presLayoutVars>
      </dgm:prSet>
      <dgm:spPr/>
      <dgm:t>
        <a:bodyPr/>
        <a:lstStyle/>
        <a:p>
          <a:endParaRPr lang="en-GB"/>
        </a:p>
      </dgm:t>
    </dgm:pt>
    <dgm:pt modelId="{AD50DB1E-C624-4530-B195-9F3F087C6EAF}" type="pres">
      <dgm:prSet presAssocID="{1631230D-580E-42B2-8017-D8A7B12754CD}" presName="sp" presStyleCnt="0"/>
      <dgm:spPr/>
    </dgm:pt>
    <dgm:pt modelId="{E173883D-AF44-43FD-8D53-2958462767F1}" type="pres">
      <dgm:prSet presAssocID="{90306E8C-033A-495F-9414-5382A84FF257}" presName="composite" presStyleCnt="0"/>
      <dgm:spPr/>
    </dgm:pt>
    <dgm:pt modelId="{22DAD7A2-1A4D-48E8-A5C0-49AF98554B77}" type="pres">
      <dgm:prSet presAssocID="{90306E8C-033A-495F-9414-5382A84FF257}" presName="parentText" presStyleLbl="alignNode1" presStyleIdx="1" presStyleCnt="4">
        <dgm:presLayoutVars>
          <dgm:chMax val="1"/>
          <dgm:bulletEnabled val="1"/>
        </dgm:presLayoutVars>
      </dgm:prSet>
      <dgm:spPr/>
      <dgm:t>
        <a:bodyPr/>
        <a:lstStyle/>
        <a:p>
          <a:endParaRPr lang="en-GB"/>
        </a:p>
      </dgm:t>
    </dgm:pt>
    <dgm:pt modelId="{C2E721CA-A0CC-4DF1-96D9-143CD9BEA2CA}" type="pres">
      <dgm:prSet presAssocID="{90306E8C-033A-495F-9414-5382A84FF257}" presName="descendantText" presStyleLbl="alignAcc1" presStyleIdx="1" presStyleCnt="4">
        <dgm:presLayoutVars>
          <dgm:bulletEnabled val="1"/>
        </dgm:presLayoutVars>
      </dgm:prSet>
      <dgm:spPr/>
      <dgm:t>
        <a:bodyPr/>
        <a:lstStyle/>
        <a:p>
          <a:endParaRPr lang="en-GB"/>
        </a:p>
      </dgm:t>
    </dgm:pt>
    <dgm:pt modelId="{3FD08A9F-E1F0-45B3-BA0C-1345749B1177}" type="pres">
      <dgm:prSet presAssocID="{C976F1AA-433D-4858-A9E0-E229732BB4A0}" presName="sp" presStyleCnt="0"/>
      <dgm:spPr/>
    </dgm:pt>
    <dgm:pt modelId="{B5B7B1B0-CB9C-4487-955E-B9F5E92E6CCD}" type="pres">
      <dgm:prSet presAssocID="{DB4D1874-1A29-4CE2-A695-139706E46CB9}" presName="composite" presStyleCnt="0"/>
      <dgm:spPr/>
    </dgm:pt>
    <dgm:pt modelId="{E92B61F9-6469-4C78-9A88-1B9A950D694E}" type="pres">
      <dgm:prSet presAssocID="{DB4D1874-1A29-4CE2-A695-139706E46CB9}" presName="parentText" presStyleLbl="alignNode1" presStyleIdx="2" presStyleCnt="4">
        <dgm:presLayoutVars>
          <dgm:chMax val="1"/>
          <dgm:bulletEnabled val="1"/>
        </dgm:presLayoutVars>
      </dgm:prSet>
      <dgm:spPr/>
      <dgm:t>
        <a:bodyPr/>
        <a:lstStyle/>
        <a:p>
          <a:endParaRPr lang="en-GB"/>
        </a:p>
      </dgm:t>
    </dgm:pt>
    <dgm:pt modelId="{FB7FD122-AB51-4526-8240-F2332CE53EDF}" type="pres">
      <dgm:prSet presAssocID="{DB4D1874-1A29-4CE2-A695-139706E46CB9}" presName="descendantText" presStyleLbl="alignAcc1" presStyleIdx="2" presStyleCnt="4">
        <dgm:presLayoutVars>
          <dgm:bulletEnabled val="1"/>
        </dgm:presLayoutVars>
      </dgm:prSet>
      <dgm:spPr/>
      <dgm:t>
        <a:bodyPr/>
        <a:lstStyle/>
        <a:p>
          <a:endParaRPr lang="en-GB"/>
        </a:p>
      </dgm:t>
    </dgm:pt>
    <dgm:pt modelId="{076F01F5-6882-4385-A536-826E88F9D6CF}" type="pres">
      <dgm:prSet presAssocID="{FFD3C897-4559-4E63-937C-B30EC60EA0EE}" presName="sp" presStyleCnt="0"/>
      <dgm:spPr/>
    </dgm:pt>
    <dgm:pt modelId="{A4CA9FC1-AF17-4760-A881-89D1D4825733}" type="pres">
      <dgm:prSet presAssocID="{19AF9352-74A6-4A39-BAEA-6EE3300F0755}" presName="composite" presStyleCnt="0"/>
      <dgm:spPr/>
    </dgm:pt>
    <dgm:pt modelId="{7D3CD6E8-C34C-48BD-9308-2E16A78D6D2E}" type="pres">
      <dgm:prSet presAssocID="{19AF9352-74A6-4A39-BAEA-6EE3300F0755}" presName="parentText" presStyleLbl="alignNode1" presStyleIdx="3" presStyleCnt="4">
        <dgm:presLayoutVars>
          <dgm:chMax val="1"/>
          <dgm:bulletEnabled val="1"/>
        </dgm:presLayoutVars>
      </dgm:prSet>
      <dgm:spPr/>
      <dgm:t>
        <a:bodyPr/>
        <a:lstStyle/>
        <a:p>
          <a:endParaRPr lang="en-GB"/>
        </a:p>
      </dgm:t>
    </dgm:pt>
    <dgm:pt modelId="{43A151C4-9884-4BFE-A2B3-B02E03C32F2E}" type="pres">
      <dgm:prSet presAssocID="{19AF9352-74A6-4A39-BAEA-6EE3300F0755}" presName="descendantText" presStyleLbl="alignAcc1" presStyleIdx="3" presStyleCnt="4">
        <dgm:presLayoutVars>
          <dgm:bulletEnabled val="1"/>
        </dgm:presLayoutVars>
      </dgm:prSet>
      <dgm:spPr/>
      <dgm:t>
        <a:bodyPr/>
        <a:lstStyle/>
        <a:p>
          <a:endParaRPr lang="en-GB"/>
        </a:p>
      </dgm:t>
    </dgm:pt>
  </dgm:ptLst>
  <dgm:cxnLst>
    <dgm:cxn modelId="{0C35C7F3-D1D9-446D-B77F-26742AC92EE4}" srcId="{AA827C1C-DC38-4B60-AE57-955A0B3626EA}" destId="{19AF9352-74A6-4A39-BAEA-6EE3300F0755}" srcOrd="3" destOrd="0" parTransId="{2F36B551-0110-4712-945C-3E2BE311F77B}" sibTransId="{C0038650-E4EB-4F55-A94D-898E7267A4FA}"/>
    <dgm:cxn modelId="{1B83B08A-3D33-4B8B-9C78-37907E8D10F6}" type="presOf" srcId="{90306E8C-033A-495F-9414-5382A84FF257}" destId="{22DAD7A2-1A4D-48E8-A5C0-49AF98554B77}" srcOrd="0" destOrd="0" presId="urn:microsoft.com/office/officeart/2005/8/layout/chevron2"/>
    <dgm:cxn modelId="{A38060DF-DDDE-47CA-B574-6741A02B91F9}" srcId="{90306E8C-033A-495F-9414-5382A84FF257}" destId="{D58CC554-890C-4E50-9594-0AE45CA46940}" srcOrd="0" destOrd="0" parTransId="{0B230857-D184-4270-8322-1E2F5FEFB95D}" sibTransId="{79450031-218B-499D-89A7-E0156BF6C17A}"/>
    <dgm:cxn modelId="{2BFBC70A-6CE9-4618-BCA4-E50C6A8147BB}" srcId="{AA827C1C-DC38-4B60-AE57-955A0B3626EA}" destId="{90306E8C-033A-495F-9414-5382A84FF257}" srcOrd="1" destOrd="0" parTransId="{2A81789B-6882-4D7E-A509-8CF75CA38779}" sibTransId="{C976F1AA-433D-4858-A9E0-E229732BB4A0}"/>
    <dgm:cxn modelId="{228F32A3-7CCC-4CD4-974F-A22DA8668C1B}" type="presOf" srcId="{03A9CE41-BEF0-4A2E-8039-58FA0EE1D8C3}" destId="{B7A90CDD-7841-47E9-807E-57C55154C3A6}" srcOrd="0" destOrd="0" presId="urn:microsoft.com/office/officeart/2005/8/layout/chevron2"/>
    <dgm:cxn modelId="{DC17C9F2-94B1-468A-A041-A66495773F59}" type="presOf" srcId="{DB4D1874-1A29-4CE2-A695-139706E46CB9}" destId="{E92B61F9-6469-4C78-9A88-1B9A950D694E}" srcOrd="0" destOrd="0" presId="urn:microsoft.com/office/officeart/2005/8/layout/chevron2"/>
    <dgm:cxn modelId="{A65D35B5-5DAE-4E2B-9978-396A51EF7B24}" type="presOf" srcId="{D58CC554-890C-4E50-9594-0AE45CA46940}" destId="{C2E721CA-A0CC-4DF1-96D9-143CD9BEA2CA}" srcOrd="0" destOrd="0" presId="urn:microsoft.com/office/officeart/2005/8/layout/chevron2"/>
    <dgm:cxn modelId="{D35A6A3D-B8C2-4029-9687-FCD66189A58E}" type="presOf" srcId="{C316EFAD-8469-404B-81F0-BBCAB2BE1BCC}" destId="{43A151C4-9884-4BFE-A2B3-B02E03C32F2E}" srcOrd="0" destOrd="0" presId="urn:microsoft.com/office/officeart/2005/8/layout/chevron2"/>
    <dgm:cxn modelId="{8A2A5D75-24C0-4341-8D84-9948B535F123}" type="presOf" srcId="{9CD7AEFA-1121-4185-8F82-6C189CE38A3F}" destId="{FB7FD122-AB51-4526-8240-F2332CE53EDF}" srcOrd="0" destOrd="0" presId="urn:microsoft.com/office/officeart/2005/8/layout/chevron2"/>
    <dgm:cxn modelId="{44FB1E0E-D154-459F-8B28-2A07357C3B0D}" srcId="{AA827C1C-DC38-4B60-AE57-955A0B3626EA}" destId="{DB4D1874-1A29-4CE2-A695-139706E46CB9}" srcOrd="2" destOrd="0" parTransId="{F0FE46BA-A85F-4AE6-926F-D31B4CF96E62}" sibTransId="{FFD3C897-4559-4E63-937C-B30EC60EA0EE}"/>
    <dgm:cxn modelId="{BF771F9B-D963-47B4-AEC5-ABC9A69B55B7}" type="presOf" srcId="{01812B8D-88BD-4A9F-9F54-78308C37FF53}" destId="{C152F471-37A5-4EC8-B8B6-D1E0499BAA7E}" srcOrd="0" destOrd="0" presId="urn:microsoft.com/office/officeart/2005/8/layout/chevron2"/>
    <dgm:cxn modelId="{21087B23-4A50-4A75-9AB3-CA85E01A644F}" srcId="{19AF9352-74A6-4A39-BAEA-6EE3300F0755}" destId="{C316EFAD-8469-404B-81F0-BBCAB2BE1BCC}" srcOrd="0" destOrd="0" parTransId="{79BB8094-3B08-4D6D-B7F6-9F9DEA838BBA}" sibTransId="{C6B4DF69-984E-4FC4-BA9C-EFD7F1759F47}"/>
    <dgm:cxn modelId="{CB1AC409-BABD-4E26-9C23-C2C294D9F51A}" srcId="{AA827C1C-DC38-4B60-AE57-955A0B3626EA}" destId="{01812B8D-88BD-4A9F-9F54-78308C37FF53}" srcOrd="0" destOrd="0" parTransId="{E01EB2AD-C2FD-41AA-B33A-314559A7545B}" sibTransId="{1631230D-580E-42B2-8017-D8A7B12754CD}"/>
    <dgm:cxn modelId="{0D4DBA9F-BEE2-4F3F-B07D-AB37716CC88F}" type="presOf" srcId="{19AF9352-74A6-4A39-BAEA-6EE3300F0755}" destId="{7D3CD6E8-C34C-48BD-9308-2E16A78D6D2E}" srcOrd="0" destOrd="0" presId="urn:microsoft.com/office/officeart/2005/8/layout/chevron2"/>
    <dgm:cxn modelId="{BE28A22D-4E58-470D-BE10-23A4AF1A1A7D}" type="presOf" srcId="{AA827C1C-DC38-4B60-AE57-955A0B3626EA}" destId="{013BF618-72DB-4847-94D1-0AB11A5CD295}" srcOrd="0" destOrd="0" presId="urn:microsoft.com/office/officeart/2005/8/layout/chevron2"/>
    <dgm:cxn modelId="{F4BE8959-7BBB-4D93-A59A-0FC38A606423}" srcId="{01812B8D-88BD-4A9F-9F54-78308C37FF53}" destId="{03A9CE41-BEF0-4A2E-8039-58FA0EE1D8C3}" srcOrd="0" destOrd="0" parTransId="{CD2B4DA2-C70D-44A4-86FF-5ECBF5D4A869}" sibTransId="{5FED0118-FFE5-47C4-8DAA-B60D5CE46A14}"/>
    <dgm:cxn modelId="{9D91D94D-F438-42B7-AC03-12A40EFD8181}" srcId="{DB4D1874-1A29-4CE2-A695-139706E46CB9}" destId="{9CD7AEFA-1121-4185-8F82-6C189CE38A3F}" srcOrd="0" destOrd="0" parTransId="{75C0C57A-7E5E-4E67-905C-BC6E58BB4B13}" sibTransId="{2C7B0AC9-64D7-4F94-A073-5B191B7C1F20}"/>
    <dgm:cxn modelId="{55959EE1-2B9D-450D-96CA-66DF57339196}" type="presParOf" srcId="{013BF618-72DB-4847-94D1-0AB11A5CD295}" destId="{5F411144-9F08-40F5-AE59-826AD83BB55F}" srcOrd="0" destOrd="0" presId="urn:microsoft.com/office/officeart/2005/8/layout/chevron2"/>
    <dgm:cxn modelId="{3B6DC7D9-517D-4BC9-84D5-952BBE745D47}" type="presParOf" srcId="{5F411144-9F08-40F5-AE59-826AD83BB55F}" destId="{C152F471-37A5-4EC8-B8B6-D1E0499BAA7E}" srcOrd="0" destOrd="0" presId="urn:microsoft.com/office/officeart/2005/8/layout/chevron2"/>
    <dgm:cxn modelId="{DC8D2841-B4ED-42CF-8C41-C31B674418DE}" type="presParOf" srcId="{5F411144-9F08-40F5-AE59-826AD83BB55F}" destId="{B7A90CDD-7841-47E9-807E-57C55154C3A6}" srcOrd="1" destOrd="0" presId="urn:microsoft.com/office/officeart/2005/8/layout/chevron2"/>
    <dgm:cxn modelId="{6E22C990-03D8-4B24-A3AF-E96CC26E3179}" type="presParOf" srcId="{013BF618-72DB-4847-94D1-0AB11A5CD295}" destId="{AD50DB1E-C624-4530-B195-9F3F087C6EAF}" srcOrd="1" destOrd="0" presId="urn:microsoft.com/office/officeart/2005/8/layout/chevron2"/>
    <dgm:cxn modelId="{C887C42F-E9D5-45CA-8C15-C74AD73723E8}" type="presParOf" srcId="{013BF618-72DB-4847-94D1-0AB11A5CD295}" destId="{E173883D-AF44-43FD-8D53-2958462767F1}" srcOrd="2" destOrd="0" presId="urn:microsoft.com/office/officeart/2005/8/layout/chevron2"/>
    <dgm:cxn modelId="{56F89595-DD8F-461A-AE09-92E488C048E3}" type="presParOf" srcId="{E173883D-AF44-43FD-8D53-2958462767F1}" destId="{22DAD7A2-1A4D-48E8-A5C0-49AF98554B77}" srcOrd="0" destOrd="0" presId="urn:microsoft.com/office/officeart/2005/8/layout/chevron2"/>
    <dgm:cxn modelId="{22BF3938-1108-4565-9F0D-ACCE721917FC}" type="presParOf" srcId="{E173883D-AF44-43FD-8D53-2958462767F1}" destId="{C2E721CA-A0CC-4DF1-96D9-143CD9BEA2CA}" srcOrd="1" destOrd="0" presId="urn:microsoft.com/office/officeart/2005/8/layout/chevron2"/>
    <dgm:cxn modelId="{E1B0085D-AEF4-4B52-A769-57B6C944CD80}" type="presParOf" srcId="{013BF618-72DB-4847-94D1-0AB11A5CD295}" destId="{3FD08A9F-E1F0-45B3-BA0C-1345749B1177}" srcOrd="3" destOrd="0" presId="urn:microsoft.com/office/officeart/2005/8/layout/chevron2"/>
    <dgm:cxn modelId="{8C692B9A-A25B-4C14-9991-51F2E32E13B9}" type="presParOf" srcId="{013BF618-72DB-4847-94D1-0AB11A5CD295}" destId="{B5B7B1B0-CB9C-4487-955E-B9F5E92E6CCD}" srcOrd="4" destOrd="0" presId="urn:microsoft.com/office/officeart/2005/8/layout/chevron2"/>
    <dgm:cxn modelId="{6801BE2D-5625-47F7-B467-EFC1E03E60E3}" type="presParOf" srcId="{B5B7B1B0-CB9C-4487-955E-B9F5E92E6CCD}" destId="{E92B61F9-6469-4C78-9A88-1B9A950D694E}" srcOrd="0" destOrd="0" presId="urn:microsoft.com/office/officeart/2005/8/layout/chevron2"/>
    <dgm:cxn modelId="{5B623544-65A5-466D-8337-B2FA2C457951}" type="presParOf" srcId="{B5B7B1B0-CB9C-4487-955E-B9F5E92E6CCD}" destId="{FB7FD122-AB51-4526-8240-F2332CE53EDF}" srcOrd="1" destOrd="0" presId="urn:microsoft.com/office/officeart/2005/8/layout/chevron2"/>
    <dgm:cxn modelId="{20409B9F-CBF7-46AA-832F-DDC86729E8F0}" type="presParOf" srcId="{013BF618-72DB-4847-94D1-0AB11A5CD295}" destId="{076F01F5-6882-4385-A536-826E88F9D6CF}" srcOrd="5" destOrd="0" presId="urn:microsoft.com/office/officeart/2005/8/layout/chevron2"/>
    <dgm:cxn modelId="{BE2D27B6-20A1-48D7-8E96-A0508D3DBB14}" type="presParOf" srcId="{013BF618-72DB-4847-94D1-0AB11A5CD295}" destId="{A4CA9FC1-AF17-4760-A881-89D1D4825733}" srcOrd="6" destOrd="0" presId="urn:microsoft.com/office/officeart/2005/8/layout/chevron2"/>
    <dgm:cxn modelId="{5A298701-A4AA-4982-817C-81C625BBDA6B}" type="presParOf" srcId="{A4CA9FC1-AF17-4760-A881-89D1D4825733}" destId="{7D3CD6E8-C34C-48BD-9308-2E16A78D6D2E}" srcOrd="0" destOrd="0" presId="urn:microsoft.com/office/officeart/2005/8/layout/chevron2"/>
    <dgm:cxn modelId="{C09F0068-BDCF-4E1E-908B-73106F0CEBC4}" type="presParOf" srcId="{A4CA9FC1-AF17-4760-A881-89D1D4825733}" destId="{43A151C4-9884-4BFE-A2B3-B02E03C32F2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7B6EAD-3EBE-4BF3-9C83-F04579035A24}"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GB"/>
        </a:p>
      </dgm:t>
    </dgm:pt>
    <dgm:pt modelId="{AD9247B3-B3DC-45D0-9136-485AAD5C8F06}">
      <dgm:prSet phldrT="[Text]"/>
      <dgm:spPr>
        <a:ln>
          <a:solidFill>
            <a:schemeClr val="bg2"/>
          </a:solidFill>
        </a:ln>
      </dgm:spPr>
      <dgm:t>
        <a:bodyPr/>
        <a:lstStyle/>
        <a:p>
          <a:r>
            <a:rPr lang="en-GB" b="1" dirty="0" smtClean="0">
              <a:solidFill>
                <a:schemeClr val="bg1"/>
              </a:solidFill>
            </a:rPr>
            <a:t>Step 1</a:t>
          </a:r>
          <a:endParaRPr lang="en-GB" b="1" dirty="0">
            <a:solidFill>
              <a:schemeClr val="bg1"/>
            </a:solidFill>
          </a:endParaRPr>
        </a:p>
      </dgm:t>
    </dgm:pt>
    <dgm:pt modelId="{E7B699DD-706D-45EE-AC9C-D92EC8BC6D20}" type="parTrans" cxnId="{EAF3FBCF-DC1C-4326-896A-8339D326BBBF}">
      <dgm:prSet/>
      <dgm:spPr/>
      <dgm:t>
        <a:bodyPr/>
        <a:lstStyle/>
        <a:p>
          <a:endParaRPr lang="en-GB"/>
        </a:p>
      </dgm:t>
    </dgm:pt>
    <dgm:pt modelId="{DD4D4BB9-62E7-4A57-A0C4-59BAA753F2E1}" type="sibTrans" cxnId="{EAF3FBCF-DC1C-4326-896A-8339D326BBBF}">
      <dgm:prSet/>
      <dgm:spPr/>
      <dgm:t>
        <a:bodyPr/>
        <a:lstStyle/>
        <a:p>
          <a:endParaRPr lang="en-GB"/>
        </a:p>
      </dgm:t>
    </dgm:pt>
    <dgm:pt modelId="{527DAD60-ADE3-4F03-BC17-E3106E039D6C}">
      <dgm:prSet phldrT="[Text]" custT="1"/>
      <dgm:spPr/>
      <dgm:t>
        <a:bodyPr/>
        <a:lstStyle/>
        <a:p>
          <a:r>
            <a:rPr lang="en-GB" sz="1700" b="0" i="0" dirty="0" smtClean="0">
              <a:solidFill>
                <a:schemeClr val="tx1"/>
              </a:solidFill>
            </a:rPr>
            <a:t>Log into the Participant Portal when a notification is received </a:t>
          </a:r>
          <a:endParaRPr lang="en-GB" sz="1700" b="0" dirty="0">
            <a:solidFill>
              <a:schemeClr val="tx1"/>
            </a:solidFill>
          </a:endParaRPr>
        </a:p>
      </dgm:t>
    </dgm:pt>
    <dgm:pt modelId="{9AE6E113-55C4-41F7-A274-45A117F4F6CC}" type="parTrans" cxnId="{15591712-1779-4B62-B675-20CACBE0471A}">
      <dgm:prSet/>
      <dgm:spPr/>
      <dgm:t>
        <a:bodyPr/>
        <a:lstStyle/>
        <a:p>
          <a:endParaRPr lang="en-GB"/>
        </a:p>
      </dgm:t>
    </dgm:pt>
    <dgm:pt modelId="{59F23556-6F0D-41F2-B242-31F0A1B79A42}" type="sibTrans" cxnId="{15591712-1779-4B62-B675-20CACBE0471A}">
      <dgm:prSet/>
      <dgm:spPr/>
      <dgm:t>
        <a:bodyPr/>
        <a:lstStyle/>
        <a:p>
          <a:endParaRPr lang="en-GB"/>
        </a:p>
      </dgm:t>
    </dgm:pt>
    <dgm:pt modelId="{F1A32DA3-DB14-428E-8C97-EA9AEF3D73DD}">
      <dgm:prSet phldrT="[Text]"/>
      <dgm:spPr/>
      <dgm:t>
        <a:bodyPr/>
        <a:lstStyle/>
        <a:p>
          <a:r>
            <a:rPr lang="en-GB" b="1" baseline="0" dirty="0" smtClean="0">
              <a:solidFill>
                <a:schemeClr val="bg1"/>
              </a:solidFill>
            </a:rPr>
            <a:t>Step 2</a:t>
          </a:r>
          <a:endParaRPr lang="en-GB" b="1" baseline="0" dirty="0">
            <a:solidFill>
              <a:schemeClr val="bg1"/>
            </a:solidFill>
          </a:endParaRPr>
        </a:p>
      </dgm:t>
    </dgm:pt>
    <dgm:pt modelId="{0C4C7FAE-76AA-4A92-8ECC-7D758168E4E6}" type="parTrans" cxnId="{F00507E1-F07E-48C2-B5C0-E1C7D0B3A165}">
      <dgm:prSet/>
      <dgm:spPr/>
      <dgm:t>
        <a:bodyPr/>
        <a:lstStyle/>
        <a:p>
          <a:endParaRPr lang="en-GB"/>
        </a:p>
      </dgm:t>
    </dgm:pt>
    <dgm:pt modelId="{58EE8A11-FCAC-49E9-89B8-EC8F53D67280}" type="sibTrans" cxnId="{F00507E1-F07E-48C2-B5C0-E1C7D0B3A165}">
      <dgm:prSet/>
      <dgm:spPr/>
      <dgm:t>
        <a:bodyPr/>
        <a:lstStyle/>
        <a:p>
          <a:endParaRPr lang="en-GB"/>
        </a:p>
      </dgm:t>
    </dgm:pt>
    <dgm:pt modelId="{9C3D9479-8E6D-41D0-87D4-80E87186BC1F}">
      <dgm:prSet phldrT="[Text]" custT="1"/>
      <dgm:spPr/>
      <dgm:t>
        <a:bodyPr/>
        <a:lstStyle/>
        <a:p>
          <a:r>
            <a:rPr lang="en-GB" sz="1600" b="0" dirty="0" smtClean="0"/>
            <a:t>Complete Financial Statement and contribute to the Technical Part of the Periodic Report; E-sign and submit Financial Statements to the Coordinator </a:t>
          </a:r>
          <a:endParaRPr lang="en-GB" sz="1600" dirty="0"/>
        </a:p>
      </dgm:t>
    </dgm:pt>
    <dgm:pt modelId="{2DE9D94A-B5DD-436E-9E1A-813A81762374}" type="parTrans" cxnId="{C8ED880F-ABDE-41FF-AFA0-CE453389010A}">
      <dgm:prSet/>
      <dgm:spPr/>
      <dgm:t>
        <a:bodyPr/>
        <a:lstStyle/>
        <a:p>
          <a:endParaRPr lang="en-GB"/>
        </a:p>
      </dgm:t>
    </dgm:pt>
    <dgm:pt modelId="{857C2313-0CB6-4639-94B5-B184A3E9EE5A}" type="sibTrans" cxnId="{C8ED880F-ABDE-41FF-AFA0-CE453389010A}">
      <dgm:prSet/>
      <dgm:spPr/>
      <dgm:t>
        <a:bodyPr/>
        <a:lstStyle/>
        <a:p>
          <a:endParaRPr lang="en-GB"/>
        </a:p>
      </dgm:t>
    </dgm:pt>
    <dgm:pt modelId="{A6E4EC0B-6739-4C29-8B1E-743E853658C0}">
      <dgm:prSet phldrT="[Text]"/>
      <dgm:spPr/>
      <dgm:t>
        <a:bodyPr/>
        <a:lstStyle/>
        <a:p>
          <a:r>
            <a:rPr lang="en-GB" b="1" baseline="0" dirty="0" smtClean="0">
              <a:solidFill>
                <a:schemeClr val="bg1"/>
              </a:solidFill>
            </a:rPr>
            <a:t>Step 3</a:t>
          </a:r>
          <a:endParaRPr lang="en-GB" b="1" baseline="0" dirty="0">
            <a:solidFill>
              <a:schemeClr val="bg1"/>
            </a:solidFill>
          </a:endParaRPr>
        </a:p>
      </dgm:t>
    </dgm:pt>
    <dgm:pt modelId="{8A48399C-A5A3-48CE-AEBD-76155F500187}" type="parTrans" cxnId="{7B37FA15-75D7-497B-A793-557CF482EC4B}">
      <dgm:prSet/>
      <dgm:spPr/>
      <dgm:t>
        <a:bodyPr/>
        <a:lstStyle/>
        <a:p>
          <a:endParaRPr lang="en-GB"/>
        </a:p>
      </dgm:t>
    </dgm:pt>
    <dgm:pt modelId="{E0A8B70E-56E9-4D17-8CB9-B2B3AD4330D6}" type="sibTrans" cxnId="{7B37FA15-75D7-497B-A793-557CF482EC4B}">
      <dgm:prSet/>
      <dgm:spPr/>
      <dgm:t>
        <a:bodyPr/>
        <a:lstStyle/>
        <a:p>
          <a:endParaRPr lang="en-GB"/>
        </a:p>
      </dgm:t>
    </dgm:pt>
    <dgm:pt modelId="{66C6C552-27FE-4FD7-82DC-05ABE54AFEB6}">
      <dgm:prSet phldrT="[Text]"/>
      <dgm:spPr/>
      <dgm:t>
        <a:bodyPr/>
        <a:lstStyle/>
        <a:p>
          <a:r>
            <a:rPr lang="en-GB" b="0" dirty="0" smtClean="0"/>
            <a:t>The Coordinator approves the elements of the Periodic Report &amp; submits to the EU</a:t>
          </a:r>
          <a:endParaRPr lang="en-GB" dirty="0"/>
        </a:p>
      </dgm:t>
    </dgm:pt>
    <dgm:pt modelId="{9BC6697E-7854-45DB-878B-388EC528F594}" type="parTrans" cxnId="{FE38C668-4422-4230-B1BB-14EBF0F35925}">
      <dgm:prSet/>
      <dgm:spPr/>
      <dgm:t>
        <a:bodyPr/>
        <a:lstStyle/>
        <a:p>
          <a:endParaRPr lang="en-GB"/>
        </a:p>
      </dgm:t>
    </dgm:pt>
    <dgm:pt modelId="{A65A096F-ACFB-4AFB-9F91-9809C7CB0E2C}" type="sibTrans" cxnId="{FE38C668-4422-4230-B1BB-14EBF0F35925}">
      <dgm:prSet/>
      <dgm:spPr/>
      <dgm:t>
        <a:bodyPr/>
        <a:lstStyle/>
        <a:p>
          <a:endParaRPr lang="en-GB"/>
        </a:p>
      </dgm:t>
    </dgm:pt>
    <dgm:pt modelId="{190D287D-2E5D-4027-97C7-E320C6BAC719}">
      <dgm:prSet phldrT="[Text]"/>
      <dgm:spPr/>
      <dgm:t>
        <a:bodyPr/>
        <a:lstStyle/>
        <a:p>
          <a:r>
            <a:rPr lang="en-GB" b="1" baseline="0" dirty="0" smtClean="0">
              <a:solidFill>
                <a:schemeClr val="bg1"/>
              </a:solidFill>
            </a:rPr>
            <a:t>Step 4</a:t>
          </a:r>
          <a:endParaRPr lang="en-GB" b="1" baseline="0" dirty="0">
            <a:solidFill>
              <a:schemeClr val="bg1"/>
            </a:solidFill>
          </a:endParaRPr>
        </a:p>
      </dgm:t>
    </dgm:pt>
    <dgm:pt modelId="{149F2D91-5346-46A8-B016-08FCC41454D8}" type="parTrans" cxnId="{4AC9F35D-FE18-429C-A5F5-9C14A31B61CB}">
      <dgm:prSet/>
      <dgm:spPr/>
      <dgm:t>
        <a:bodyPr/>
        <a:lstStyle/>
        <a:p>
          <a:endParaRPr lang="en-GB"/>
        </a:p>
      </dgm:t>
    </dgm:pt>
    <dgm:pt modelId="{B9715A25-EC90-44B5-AC26-4893FA63BE28}" type="sibTrans" cxnId="{4AC9F35D-FE18-429C-A5F5-9C14A31B61CB}">
      <dgm:prSet/>
      <dgm:spPr/>
      <dgm:t>
        <a:bodyPr/>
        <a:lstStyle/>
        <a:p>
          <a:endParaRPr lang="en-GB"/>
        </a:p>
      </dgm:t>
    </dgm:pt>
    <dgm:pt modelId="{C72151B7-714B-4B7A-99E7-1551EA2B9F7B}">
      <dgm:prSet phldrT="[Text]"/>
      <dgm:spPr/>
      <dgm:t>
        <a:bodyPr/>
        <a:lstStyle/>
        <a:p>
          <a:r>
            <a:rPr lang="en-GB" b="0" dirty="0" smtClean="0"/>
            <a:t>The EU Services review the report and accept or reject it (90 days)</a:t>
          </a:r>
          <a:endParaRPr lang="en-GB" dirty="0"/>
        </a:p>
      </dgm:t>
    </dgm:pt>
    <dgm:pt modelId="{D341C3B3-1945-4398-A2FF-7D3444BCA0AA}" type="parTrans" cxnId="{02385ACB-A79B-4AEE-861E-155C37690F22}">
      <dgm:prSet/>
      <dgm:spPr/>
      <dgm:t>
        <a:bodyPr/>
        <a:lstStyle/>
        <a:p>
          <a:endParaRPr lang="en-GB"/>
        </a:p>
      </dgm:t>
    </dgm:pt>
    <dgm:pt modelId="{CD9BBF3F-F596-4C7B-96AE-AC9B195FBD54}" type="sibTrans" cxnId="{02385ACB-A79B-4AEE-861E-155C37690F22}">
      <dgm:prSet/>
      <dgm:spPr/>
      <dgm:t>
        <a:bodyPr/>
        <a:lstStyle/>
        <a:p>
          <a:endParaRPr lang="en-GB"/>
        </a:p>
      </dgm:t>
    </dgm:pt>
    <dgm:pt modelId="{B3A953EA-EA9C-4F81-B6FB-4901348512B3}">
      <dgm:prSet phldrT="[Text]"/>
      <dgm:spPr/>
      <dgm:t>
        <a:bodyPr/>
        <a:lstStyle/>
        <a:p>
          <a:r>
            <a:rPr lang="en-GB" b="1" baseline="0" dirty="0" smtClean="0">
              <a:solidFill>
                <a:schemeClr val="bg1"/>
              </a:solidFill>
            </a:rPr>
            <a:t>Step 5</a:t>
          </a:r>
          <a:endParaRPr lang="en-GB" b="1" baseline="0" dirty="0">
            <a:solidFill>
              <a:schemeClr val="bg1"/>
            </a:solidFill>
          </a:endParaRPr>
        </a:p>
      </dgm:t>
    </dgm:pt>
    <dgm:pt modelId="{4C93458C-6766-4687-A013-C5EE495352E8}" type="parTrans" cxnId="{7C27B866-F423-47B0-B6E9-B2D085660892}">
      <dgm:prSet/>
      <dgm:spPr/>
      <dgm:t>
        <a:bodyPr/>
        <a:lstStyle/>
        <a:p>
          <a:endParaRPr lang="en-GB"/>
        </a:p>
      </dgm:t>
    </dgm:pt>
    <dgm:pt modelId="{76AAC1B2-9FEF-4555-B842-83A9730E55F2}" type="sibTrans" cxnId="{7C27B866-F423-47B0-B6E9-B2D085660892}">
      <dgm:prSet/>
      <dgm:spPr/>
      <dgm:t>
        <a:bodyPr/>
        <a:lstStyle/>
        <a:p>
          <a:endParaRPr lang="en-GB"/>
        </a:p>
      </dgm:t>
    </dgm:pt>
    <dgm:pt modelId="{1376EF1C-C110-426B-87CC-9E594EB485E6}">
      <dgm:prSet phldrT="[Text]"/>
      <dgm:spPr/>
      <dgm:t>
        <a:bodyPr/>
        <a:lstStyle/>
        <a:p>
          <a:r>
            <a:rPr lang="en-GB" i="0" smtClean="0"/>
            <a:t>Interim Payment</a:t>
          </a:r>
          <a:endParaRPr lang="en-GB" dirty="0"/>
        </a:p>
      </dgm:t>
    </dgm:pt>
    <dgm:pt modelId="{3729AC4B-3865-4AEB-A4B0-D7E452881AEA}" type="parTrans" cxnId="{ADB418B7-3D92-4641-A238-2AEF893EEE8C}">
      <dgm:prSet/>
      <dgm:spPr/>
      <dgm:t>
        <a:bodyPr/>
        <a:lstStyle/>
        <a:p>
          <a:endParaRPr lang="en-GB"/>
        </a:p>
      </dgm:t>
    </dgm:pt>
    <dgm:pt modelId="{259BE1BF-EDFA-4F3B-9A1A-C277B9FD1C61}" type="sibTrans" cxnId="{ADB418B7-3D92-4641-A238-2AEF893EEE8C}">
      <dgm:prSet/>
      <dgm:spPr/>
      <dgm:t>
        <a:bodyPr/>
        <a:lstStyle/>
        <a:p>
          <a:endParaRPr lang="en-GB"/>
        </a:p>
      </dgm:t>
    </dgm:pt>
    <dgm:pt modelId="{5696480F-C85C-4723-869C-49988210092E}" type="pres">
      <dgm:prSet presAssocID="{1E7B6EAD-3EBE-4BF3-9C83-F04579035A24}" presName="linearFlow" presStyleCnt="0">
        <dgm:presLayoutVars>
          <dgm:dir/>
          <dgm:animLvl val="lvl"/>
          <dgm:resizeHandles val="exact"/>
        </dgm:presLayoutVars>
      </dgm:prSet>
      <dgm:spPr/>
      <dgm:t>
        <a:bodyPr/>
        <a:lstStyle/>
        <a:p>
          <a:endParaRPr lang="en-GB"/>
        </a:p>
      </dgm:t>
    </dgm:pt>
    <dgm:pt modelId="{4CB78CBB-F839-43D8-924D-01CF003B2A6F}" type="pres">
      <dgm:prSet presAssocID="{AD9247B3-B3DC-45D0-9136-485AAD5C8F06}" presName="composite" presStyleCnt="0"/>
      <dgm:spPr/>
    </dgm:pt>
    <dgm:pt modelId="{2DA54A9B-447E-4DD2-B7E9-4138BD5383A4}" type="pres">
      <dgm:prSet presAssocID="{AD9247B3-B3DC-45D0-9136-485AAD5C8F06}" presName="parentText" presStyleLbl="alignNode1" presStyleIdx="0" presStyleCnt="5" custLinFactNeighborX="0" custLinFactNeighborY="3073">
        <dgm:presLayoutVars>
          <dgm:chMax val="1"/>
          <dgm:bulletEnabled val="1"/>
        </dgm:presLayoutVars>
      </dgm:prSet>
      <dgm:spPr/>
      <dgm:t>
        <a:bodyPr/>
        <a:lstStyle/>
        <a:p>
          <a:endParaRPr lang="en-GB"/>
        </a:p>
      </dgm:t>
    </dgm:pt>
    <dgm:pt modelId="{03080E94-0E98-4066-9CAD-D7915F6BB061}" type="pres">
      <dgm:prSet presAssocID="{AD9247B3-B3DC-45D0-9136-485AAD5C8F06}" presName="descendantText" presStyleLbl="alignAcc1" presStyleIdx="0" presStyleCnt="5">
        <dgm:presLayoutVars>
          <dgm:bulletEnabled val="1"/>
        </dgm:presLayoutVars>
      </dgm:prSet>
      <dgm:spPr/>
      <dgm:t>
        <a:bodyPr/>
        <a:lstStyle/>
        <a:p>
          <a:endParaRPr lang="en-GB"/>
        </a:p>
      </dgm:t>
    </dgm:pt>
    <dgm:pt modelId="{55F21F1F-A3C3-4253-BD7E-B9EB43574329}" type="pres">
      <dgm:prSet presAssocID="{DD4D4BB9-62E7-4A57-A0C4-59BAA753F2E1}" presName="sp" presStyleCnt="0"/>
      <dgm:spPr/>
    </dgm:pt>
    <dgm:pt modelId="{A73A7B9B-3D45-4481-A0E6-529FA199B612}" type="pres">
      <dgm:prSet presAssocID="{F1A32DA3-DB14-428E-8C97-EA9AEF3D73DD}" presName="composite" presStyleCnt="0"/>
      <dgm:spPr/>
    </dgm:pt>
    <dgm:pt modelId="{D5FF8F59-8BC8-4D8E-B66D-C4D176D7F231}" type="pres">
      <dgm:prSet presAssocID="{F1A32DA3-DB14-428E-8C97-EA9AEF3D73DD}" presName="parentText" presStyleLbl="alignNode1" presStyleIdx="1" presStyleCnt="5" custLinFactNeighborX="0" custLinFactNeighborY="3073">
        <dgm:presLayoutVars>
          <dgm:chMax val="1"/>
          <dgm:bulletEnabled val="1"/>
        </dgm:presLayoutVars>
      </dgm:prSet>
      <dgm:spPr/>
      <dgm:t>
        <a:bodyPr/>
        <a:lstStyle/>
        <a:p>
          <a:endParaRPr lang="en-GB"/>
        </a:p>
      </dgm:t>
    </dgm:pt>
    <dgm:pt modelId="{97AA0A1A-D176-40A9-804A-D593910E6405}" type="pres">
      <dgm:prSet presAssocID="{F1A32DA3-DB14-428E-8C97-EA9AEF3D73DD}" presName="descendantText" presStyleLbl="alignAcc1" presStyleIdx="1" presStyleCnt="5" custScaleY="147513">
        <dgm:presLayoutVars>
          <dgm:bulletEnabled val="1"/>
        </dgm:presLayoutVars>
      </dgm:prSet>
      <dgm:spPr/>
      <dgm:t>
        <a:bodyPr/>
        <a:lstStyle/>
        <a:p>
          <a:endParaRPr lang="en-GB"/>
        </a:p>
      </dgm:t>
    </dgm:pt>
    <dgm:pt modelId="{97BE0857-173F-4629-B84B-C7B373BAB528}" type="pres">
      <dgm:prSet presAssocID="{58EE8A11-FCAC-49E9-89B8-EC8F53D67280}" presName="sp" presStyleCnt="0"/>
      <dgm:spPr/>
    </dgm:pt>
    <dgm:pt modelId="{CC46D2CF-03B8-40EC-AE59-F3E1B3767C19}" type="pres">
      <dgm:prSet presAssocID="{A6E4EC0B-6739-4C29-8B1E-743E853658C0}" presName="composite" presStyleCnt="0"/>
      <dgm:spPr/>
    </dgm:pt>
    <dgm:pt modelId="{EB877546-3883-415E-A456-6305BC2DF7DF}" type="pres">
      <dgm:prSet presAssocID="{A6E4EC0B-6739-4C29-8B1E-743E853658C0}" presName="parentText" presStyleLbl="alignNode1" presStyleIdx="2" presStyleCnt="5" custLinFactNeighborX="0" custLinFactNeighborY="3073">
        <dgm:presLayoutVars>
          <dgm:chMax val="1"/>
          <dgm:bulletEnabled val="1"/>
        </dgm:presLayoutVars>
      </dgm:prSet>
      <dgm:spPr/>
      <dgm:t>
        <a:bodyPr/>
        <a:lstStyle/>
        <a:p>
          <a:endParaRPr lang="en-GB"/>
        </a:p>
      </dgm:t>
    </dgm:pt>
    <dgm:pt modelId="{E9079305-F19F-4136-B8B5-4D23972B02B5}" type="pres">
      <dgm:prSet presAssocID="{A6E4EC0B-6739-4C29-8B1E-743E853658C0}" presName="descendantText" presStyleLbl="alignAcc1" presStyleIdx="2" presStyleCnt="5" custLinFactNeighborY="18326">
        <dgm:presLayoutVars>
          <dgm:bulletEnabled val="1"/>
        </dgm:presLayoutVars>
      </dgm:prSet>
      <dgm:spPr/>
      <dgm:t>
        <a:bodyPr/>
        <a:lstStyle/>
        <a:p>
          <a:endParaRPr lang="en-GB"/>
        </a:p>
      </dgm:t>
    </dgm:pt>
    <dgm:pt modelId="{2DEAD42A-DB61-4EA7-9C34-3DDC05CE9EFA}" type="pres">
      <dgm:prSet presAssocID="{E0A8B70E-56E9-4D17-8CB9-B2B3AD4330D6}" presName="sp" presStyleCnt="0"/>
      <dgm:spPr/>
    </dgm:pt>
    <dgm:pt modelId="{1D96BFFD-66A5-4F68-9314-8D64234AB1CE}" type="pres">
      <dgm:prSet presAssocID="{190D287D-2E5D-4027-97C7-E320C6BAC719}" presName="composite" presStyleCnt="0"/>
      <dgm:spPr/>
    </dgm:pt>
    <dgm:pt modelId="{6B8DD211-803E-49AC-8318-D024F133722D}" type="pres">
      <dgm:prSet presAssocID="{190D287D-2E5D-4027-97C7-E320C6BAC719}" presName="parentText" presStyleLbl="alignNode1" presStyleIdx="3" presStyleCnt="5" custLinFactNeighborX="0" custLinFactNeighborY="3073">
        <dgm:presLayoutVars>
          <dgm:chMax val="1"/>
          <dgm:bulletEnabled val="1"/>
        </dgm:presLayoutVars>
      </dgm:prSet>
      <dgm:spPr/>
      <dgm:t>
        <a:bodyPr/>
        <a:lstStyle/>
        <a:p>
          <a:endParaRPr lang="en-GB"/>
        </a:p>
      </dgm:t>
    </dgm:pt>
    <dgm:pt modelId="{61C2312B-E22D-4195-88CF-34C4BB03C923}" type="pres">
      <dgm:prSet presAssocID="{190D287D-2E5D-4027-97C7-E320C6BAC719}" presName="descendantText" presStyleLbl="alignAcc1" presStyleIdx="3" presStyleCnt="5" custLinFactNeighborX="485" custLinFactNeighborY="10015">
        <dgm:presLayoutVars>
          <dgm:bulletEnabled val="1"/>
        </dgm:presLayoutVars>
      </dgm:prSet>
      <dgm:spPr/>
      <dgm:t>
        <a:bodyPr/>
        <a:lstStyle/>
        <a:p>
          <a:endParaRPr lang="en-GB"/>
        </a:p>
      </dgm:t>
    </dgm:pt>
    <dgm:pt modelId="{CB03315B-3519-4788-B580-9237628588C6}" type="pres">
      <dgm:prSet presAssocID="{B9715A25-EC90-44B5-AC26-4893FA63BE28}" presName="sp" presStyleCnt="0"/>
      <dgm:spPr/>
    </dgm:pt>
    <dgm:pt modelId="{A0ECA811-9527-433E-A9C8-A8E0479E0A83}" type="pres">
      <dgm:prSet presAssocID="{B3A953EA-EA9C-4F81-B6FB-4901348512B3}" presName="composite" presStyleCnt="0"/>
      <dgm:spPr/>
    </dgm:pt>
    <dgm:pt modelId="{FE9BAEDB-3258-4A42-BACD-AD86F2F51649}" type="pres">
      <dgm:prSet presAssocID="{B3A953EA-EA9C-4F81-B6FB-4901348512B3}" presName="parentText" presStyleLbl="alignNode1" presStyleIdx="4" presStyleCnt="5">
        <dgm:presLayoutVars>
          <dgm:chMax val="1"/>
          <dgm:bulletEnabled val="1"/>
        </dgm:presLayoutVars>
      </dgm:prSet>
      <dgm:spPr/>
      <dgm:t>
        <a:bodyPr/>
        <a:lstStyle/>
        <a:p>
          <a:endParaRPr lang="en-GB"/>
        </a:p>
      </dgm:t>
    </dgm:pt>
    <dgm:pt modelId="{B90B3DC9-AF95-43DC-9FF9-346AE7062AEA}" type="pres">
      <dgm:prSet presAssocID="{B3A953EA-EA9C-4F81-B6FB-4901348512B3}" presName="descendantText" presStyleLbl="alignAcc1" presStyleIdx="4" presStyleCnt="5">
        <dgm:presLayoutVars>
          <dgm:bulletEnabled val="1"/>
        </dgm:presLayoutVars>
      </dgm:prSet>
      <dgm:spPr/>
      <dgm:t>
        <a:bodyPr/>
        <a:lstStyle/>
        <a:p>
          <a:endParaRPr lang="en-GB"/>
        </a:p>
      </dgm:t>
    </dgm:pt>
  </dgm:ptLst>
  <dgm:cxnLst>
    <dgm:cxn modelId="{CA831841-15D7-4114-83B8-20E7117F57DE}" type="presOf" srcId="{1376EF1C-C110-426B-87CC-9E594EB485E6}" destId="{B90B3DC9-AF95-43DC-9FF9-346AE7062AEA}" srcOrd="0" destOrd="0" presId="urn:microsoft.com/office/officeart/2005/8/layout/chevron2"/>
    <dgm:cxn modelId="{CB6A4F70-5257-478A-88C1-06BF8801D197}" type="presOf" srcId="{190D287D-2E5D-4027-97C7-E320C6BAC719}" destId="{6B8DD211-803E-49AC-8318-D024F133722D}" srcOrd="0" destOrd="0" presId="urn:microsoft.com/office/officeart/2005/8/layout/chevron2"/>
    <dgm:cxn modelId="{7B37FA15-75D7-497B-A793-557CF482EC4B}" srcId="{1E7B6EAD-3EBE-4BF3-9C83-F04579035A24}" destId="{A6E4EC0B-6739-4C29-8B1E-743E853658C0}" srcOrd="2" destOrd="0" parTransId="{8A48399C-A5A3-48CE-AEBD-76155F500187}" sibTransId="{E0A8B70E-56E9-4D17-8CB9-B2B3AD4330D6}"/>
    <dgm:cxn modelId="{FE38C668-4422-4230-B1BB-14EBF0F35925}" srcId="{A6E4EC0B-6739-4C29-8B1E-743E853658C0}" destId="{66C6C552-27FE-4FD7-82DC-05ABE54AFEB6}" srcOrd="0" destOrd="0" parTransId="{9BC6697E-7854-45DB-878B-388EC528F594}" sibTransId="{A65A096F-ACFB-4AFB-9F91-9809C7CB0E2C}"/>
    <dgm:cxn modelId="{1A05E5E0-392D-43A0-93EE-E80606B992C4}" type="presOf" srcId="{C72151B7-714B-4B7A-99E7-1551EA2B9F7B}" destId="{61C2312B-E22D-4195-88CF-34C4BB03C923}" srcOrd="0" destOrd="0" presId="urn:microsoft.com/office/officeart/2005/8/layout/chevron2"/>
    <dgm:cxn modelId="{EAF3FBCF-DC1C-4326-896A-8339D326BBBF}" srcId="{1E7B6EAD-3EBE-4BF3-9C83-F04579035A24}" destId="{AD9247B3-B3DC-45D0-9136-485AAD5C8F06}" srcOrd="0" destOrd="0" parTransId="{E7B699DD-706D-45EE-AC9C-D92EC8BC6D20}" sibTransId="{DD4D4BB9-62E7-4A57-A0C4-59BAA753F2E1}"/>
    <dgm:cxn modelId="{012CB1C6-C065-45D4-AFB8-34E967E0D59A}" type="presOf" srcId="{1E7B6EAD-3EBE-4BF3-9C83-F04579035A24}" destId="{5696480F-C85C-4723-869C-49988210092E}" srcOrd="0" destOrd="0" presId="urn:microsoft.com/office/officeart/2005/8/layout/chevron2"/>
    <dgm:cxn modelId="{02385ACB-A79B-4AEE-861E-155C37690F22}" srcId="{190D287D-2E5D-4027-97C7-E320C6BAC719}" destId="{C72151B7-714B-4B7A-99E7-1551EA2B9F7B}" srcOrd="0" destOrd="0" parTransId="{D341C3B3-1945-4398-A2FF-7D3444BCA0AA}" sibTransId="{CD9BBF3F-F596-4C7B-96AE-AC9B195FBD54}"/>
    <dgm:cxn modelId="{7C27B866-F423-47B0-B6E9-B2D085660892}" srcId="{1E7B6EAD-3EBE-4BF3-9C83-F04579035A24}" destId="{B3A953EA-EA9C-4F81-B6FB-4901348512B3}" srcOrd="4" destOrd="0" parTransId="{4C93458C-6766-4687-A013-C5EE495352E8}" sibTransId="{76AAC1B2-9FEF-4555-B842-83A9730E55F2}"/>
    <dgm:cxn modelId="{3492ACC5-3F91-453F-A3F1-932A4E109ED8}" type="presOf" srcId="{66C6C552-27FE-4FD7-82DC-05ABE54AFEB6}" destId="{E9079305-F19F-4136-B8B5-4D23972B02B5}" srcOrd="0" destOrd="0" presId="urn:microsoft.com/office/officeart/2005/8/layout/chevron2"/>
    <dgm:cxn modelId="{243A95F6-8CFB-445C-B758-BA75C1E05FCC}" type="presOf" srcId="{B3A953EA-EA9C-4F81-B6FB-4901348512B3}" destId="{FE9BAEDB-3258-4A42-BACD-AD86F2F51649}" srcOrd="0" destOrd="0" presId="urn:microsoft.com/office/officeart/2005/8/layout/chevron2"/>
    <dgm:cxn modelId="{2C195C72-2CAD-4073-83D8-EDECEF3C81E5}" type="presOf" srcId="{AD9247B3-B3DC-45D0-9136-485AAD5C8F06}" destId="{2DA54A9B-447E-4DD2-B7E9-4138BD5383A4}" srcOrd="0" destOrd="0" presId="urn:microsoft.com/office/officeart/2005/8/layout/chevron2"/>
    <dgm:cxn modelId="{41E4006E-1667-4367-873C-5E6AAB5063A4}" type="presOf" srcId="{F1A32DA3-DB14-428E-8C97-EA9AEF3D73DD}" destId="{D5FF8F59-8BC8-4D8E-B66D-C4D176D7F231}" srcOrd="0" destOrd="0" presId="urn:microsoft.com/office/officeart/2005/8/layout/chevron2"/>
    <dgm:cxn modelId="{ADB418B7-3D92-4641-A238-2AEF893EEE8C}" srcId="{B3A953EA-EA9C-4F81-B6FB-4901348512B3}" destId="{1376EF1C-C110-426B-87CC-9E594EB485E6}" srcOrd="0" destOrd="0" parTransId="{3729AC4B-3865-4AEB-A4B0-D7E452881AEA}" sibTransId="{259BE1BF-EDFA-4F3B-9A1A-C277B9FD1C61}"/>
    <dgm:cxn modelId="{F00507E1-F07E-48C2-B5C0-E1C7D0B3A165}" srcId="{1E7B6EAD-3EBE-4BF3-9C83-F04579035A24}" destId="{F1A32DA3-DB14-428E-8C97-EA9AEF3D73DD}" srcOrd="1" destOrd="0" parTransId="{0C4C7FAE-76AA-4A92-8ECC-7D758168E4E6}" sibTransId="{58EE8A11-FCAC-49E9-89B8-EC8F53D67280}"/>
    <dgm:cxn modelId="{15591712-1779-4B62-B675-20CACBE0471A}" srcId="{AD9247B3-B3DC-45D0-9136-485AAD5C8F06}" destId="{527DAD60-ADE3-4F03-BC17-E3106E039D6C}" srcOrd="0" destOrd="0" parTransId="{9AE6E113-55C4-41F7-A274-45A117F4F6CC}" sibTransId="{59F23556-6F0D-41F2-B242-31F0A1B79A42}"/>
    <dgm:cxn modelId="{D45791D2-EB95-4DA5-B31F-BC75CD486D50}" type="presOf" srcId="{527DAD60-ADE3-4F03-BC17-E3106E039D6C}" destId="{03080E94-0E98-4066-9CAD-D7915F6BB061}" srcOrd="0" destOrd="0" presId="urn:microsoft.com/office/officeart/2005/8/layout/chevron2"/>
    <dgm:cxn modelId="{4AC9F35D-FE18-429C-A5F5-9C14A31B61CB}" srcId="{1E7B6EAD-3EBE-4BF3-9C83-F04579035A24}" destId="{190D287D-2E5D-4027-97C7-E320C6BAC719}" srcOrd="3" destOrd="0" parTransId="{149F2D91-5346-46A8-B016-08FCC41454D8}" sibTransId="{B9715A25-EC90-44B5-AC26-4893FA63BE28}"/>
    <dgm:cxn modelId="{C8ED880F-ABDE-41FF-AFA0-CE453389010A}" srcId="{F1A32DA3-DB14-428E-8C97-EA9AEF3D73DD}" destId="{9C3D9479-8E6D-41D0-87D4-80E87186BC1F}" srcOrd="0" destOrd="0" parTransId="{2DE9D94A-B5DD-436E-9E1A-813A81762374}" sibTransId="{857C2313-0CB6-4639-94B5-B184A3E9EE5A}"/>
    <dgm:cxn modelId="{99D9DCC1-E109-4214-BE25-ECCF5C1E05F3}" type="presOf" srcId="{A6E4EC0B-6739-4C29-8B1E-743E853658C0}" destId="{EB877546-3883-415E-A456-6305BC2DF7DF}" srcOrd="0" destOrd="0" presId="urn:microsoft.com/office/officeart/2005/8/layout/chevron2"/>
    <dgm:cxn modelId="{117FB74F-5A26-44C6-89F6-F3501BA69476}" type="presOf" srcId="{9C3D9479-8E6D-41D0-87D4-80E87186BC1F}" destId="{97AA0A1A-D176-40A9-804A-D593910E6405}" srcOrd="0" destOrd="0" presId="urn:microsoft.com/office/officeart/2005/8/layout/chevron2"/>
    <dgm:cxn modelId="{F9255E8F-CE01-4A0C-86A3-23DCE2BBE03E}" type="presParOf" srcId="{5696480F-C85C-4723-869C-49988210092E}" destId="{4CB78CBB-F839-43D8-924D-01CF003B2A6F}" srcOrd="0" destOrd="0" presId="urn:microsoft.com/office/officeart/2005/8/layout/chevron2"/>
    <dgm:cxn modelId="{F8A8A709-A628-4F30-B4BC-D9392E5B40BD}" type="presParOf" srcId="{4CB78CBB-F839-43D8-924D-01CF003B2A6F}" destId="{2DA54A9B-447E-4DD2-B7E9-4138BD5383A4}" srcOrd="0" destOrd="0" presId="urn:microsoft.com/office/officeart/2005/8/layout/chevron2"/>
    <dgm:cxn modelId="{8B129976-A956-4E33-912C-C9701B9DC5E2}" type="presParOf" srcId="{4CB78CBB-F839-43D8-924D-01CF003B2A6F}" destId="{03080E94-0E98-4066-9CAD-D7915F6BB061}" srcOrd="1" destOrd="0" presId="urn:microsoft.com/office/officeart/2005/8/layout/chevron2"/>
    <dgm:cxn modelId="{4AC9F1E5-F0E0-414E-A403-4307F43F1C8C}" type="presParOf" srcId="{5696480F-C85C-4723-869C-49988210092E}" destId="{55F21F1F-A3C3-4253-BD7E-B9EB43574329}" srcOrd="1" destOrd="0" presId="urn:microsoft.com/office/officeart/2005/8/layout/chevron2"/>
    <dgm:cxn modelId="{6DDD0F37-354D-4136-9657-8CD111364EAF}" type="presParOf" srcId="{5696480F-C85C-4723-869C-49988210092E}" destId="{A73A7B9B-3D45-4481-A0E6-529FA199B612}" srcOrd="2" destOrd="0" presId="urn:microsoft.com/office/officeart/2005/8/layout/chevron2"/>
    <dgm:cxn modelId="{FB776A49-978C-42F1-B710-DAAF911AA9D5}" type="presParOf" srcId="{A73A7B9B-3D45-4481-A0E6-529FA199B612}" destId="{D5FF8F59-8BC8-4D8E-B66D-C4D176D7F231}" srcOrd="0" destOrd="0" presId="urn:microsoft.com/office/officeart/2005/8/layout/chevron2"/>
    <dgm:cxn modelId="{50274E09-EB80-4E3D-987A-168035A293F3}" type="presParOf" srcId="{A73A7B9B-3D45-4481-A0E6-529FA199B612}" destId="{97AA0A1A-D176-40A9-804A-D593910E6405}" srcOrd="1" destOrd="0" presId="urn:microsoft.com/office/officeart/2005/8/layout/chevron2"/>
    <dgm:cxn modelId="{1A6793B7-C3D8-45BA-8BC1-F6B4C3B91860}" type="presParOf" srcId="{5696480F-C85C-4723-869C-49988210092E}" destId="{97BE0857-173F-4629-B84B-C7B373BAB528}" srcOrd="3" destOrd="0" presId="urn:microsoft.com/office/officeart/2005/8/layout/chevron2"/>
    <dgm:cxn modelId="{2995CAA6-D06D-40EB-A5DB-38C1A3DA436D}" type="presParOf" srcId="{5696480F-C85C-4723-869C-49988210092E}" destId="{CC46D2CF-03B8-40EC-AE59-F3E1B3767C19}" srcOrd="4" destOrd="0" presId="urn:microsoft.com/office/officeart/2005/8/layout/chevron2"/>
    <dgm:cxn modelId="{076F7C60-52BB-4C09-9CC7-C073F1ACC277}" type="presParOf" srcId="{CC46D2CF-03B8-40EC-AE59-F3E1B3767C19}" destId="{EB877546-3883-415E-A456-6305BC2DF7DF}" srcOrd="0" destOrd="0" presId="urn:microsoft.com/office/officeart/2005/8/layout/chevron2"/>
    <dgm:cxn modelId="{2CF5C41D-FBF8-42F5-B76F-3E20BD872D3A}" type="presParOf" srcId="{CC46D2CF-03B8-40EC-AE59-F3E1B3767C19}" destId="{E9079305-F19F-4136-B8B5-4D23972B02B5}" srcOrd="1" destOrd="0" presId="urn:microsoft.com/office/officeart/2005/8/layout/chevron2"/>
    <dgm:cxn modelId="{0D1434A3-F447-44C3-9802-20A56C9C16FC}" type="presParOf" srcId="{5696480F-C85C-4723-869C-49988210092E}" destId="{2DEAD42A-DB61-4EA7-9C34-3DDC05CE9EFA}" srcOrd="5" destOrd="0" presId="urn:microsoft.com/office/officeart/2005/8/layout/chevron2"/>
    <dgm:cxn modelId="{FAFF4A84-599A-4641-B68D-B18B6C93262A}" type="presParOf" srcId="{5696480F-C85C-4723-869C-49988210092E}" destId="{1D96BFFD-66A5-4F68-9314-8D64234AB1CE}" srcOrd="6" destOrd="0" presId="urn:microsoft.com/office/officeart/2005/8/layout/chevron2"/>
    <dgm:cxn modelId="{5D1E15F7-2D6B-400D-80DE-92B2ACA845D2}" type="presParOf" srcId="{1D96BFFD-66A5-4F68-9314-8D64234AB1CE}" destId="{6B8DD211-803E-49AC-8318-D024F133722D}" srcOrd="0" destOrd="0" presId="urn:microsoft.com/office/officeart/2005/8/layout/chevron2"/>
    <dgm:cxn modelId="{4D935303-3EC9-4327-B392-6DBAF0BE4F76}" type="presParOf" srcId="{1D96BFFD-66A5-4F68-9314-8D64234AB1CE}" destId="{61C2312B-E22D-4195-88CF-34C4BB03C923}" srcOrd="1" destOrd="0" presId="urn:microsoft.com/office/officeart/2005/8/layout/chevron2"/>
    <dgm:cxn modelId="{11F792ED-AAE7-4995-8C6E-84AA2517F291}" type="presParOf" srcId="{5696480F-C85C-4723-869C-49988210092E}" destId="{CB03315B-3519-4788-B580-9237628588C6}" srcOrd="7" destOrd="0" presId="urn:microsoft.com/office/officeart/2005/8/layout/chevron2"/>
    <dgm:cxn modelId="{2A2E7619-AE47-4E3C-A1E5-51CBADC1B6D1}" type="presParOf" srcId="{5696480F-C85C-4723-869C-49988210092E}" destId="{A0ECA811-9527-433E-A9C8-A8E0479E0A83}" srcOrd="8" destOrd="0" presId="urn:microsoft.com/office/officeart/2005/8/layout/chevron2"/>
    <dgm:cxn modelId="{C9513F6B-632A-4A0A-87DC-B678D6E0071B}" type="presParOf" srcId="{A0ECA811-9527-433E-A9C8-A8E0479E0A83}" destId="{FE9BAEDB-3258-4A42-BACD-AD86F2F51649}" srcOrd="0" destOrd="0" presId="urn:microsoft.com/office/officeart/2005/8/layout/chevron2"/>
    <dgm:cxn modelId="{5487312A-A306-4C39-94E8-C4850C68080E}" type="presParOf" srcId="{A0ECA811-9527-433E-A9C8-A8E0479E0A83}" destId="{B90B3DC9-AF95-43DC-9FF9-346AE7062A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9704D-75E3-40E8-8996-4825B424D4A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ADF2A3E0-FD5B-4F56-B7E3-9A6F32F14D12}">
      <dgm:prSet phldrT="[Text]" custT="1"/>
      <dgm:spPr/>
      <dgm:t>
        <a:bodyPr/>
        <a:lstStyle/>
        <a:p>
          <a:r>
            <a:rPr lang="en-GB" sz="1800" b="1" dirty="0" smtClean="0">
              <a:solidFill>
                <a:schemeClr val="bg2"/>
              </a:solidFill>
            </a:rPr>
            <a:t>25% new experts</a:t>
          </a:r>
          <a:endParaRPr lang="en-GB" sz="1800" b="1" dirty="0">
            <a:solidFill>
              <a:schemeClr val="bg2"/>
            </a:solidFill>
          </a:endParaRPr>
        </a:p>
      </dgm:t>
    </dgm:pt>
    <dgm:pt modelId="{CE52386C-8EF4-4594-8E2B-70E9CE2EDA26}" type="parTrans" cxnId="{AB9C0E53-00B4-4F54-BD90-A1FF95B9B30C}">
      <dgm:prSet/>
      <dgm:spPr/>
      <dgm:t>
        <a:bodyPr/>
        <a:lstStyle/>
        <a:p>
          <a:endParaRPr lang="en-GB"/>
        </a:p>
      </dgm:t>
    </dgm:pt>
    <dgm:pt modelId="{B8E20D0C-B51E-45CA-9BFE-91C9D7BFA62B}" type="sibTrans" cxnId="{AB9C0E53-00B4-4F54-BD90-A1FF95B9B30C}">
      <dgm:prSet/>
      <dgm:spPr/>
      <dgm:t>
        <a:bodyPr/>
        <a:lstStyle/>
        <a:p>
          <a:endParaRPr lang="en-GB"/>
        </a:p>
      </dgm:t>
    </dgm:pt>
    <dgm:pt modelId="{60391921-2E55-4C25-BF58-8EB2F5E12D08}">
      <dgm:prSet phldrT="[Text]" custT="1"/>
      <dgm:spPr/>
      <dgm:t>
        <a:bodyPr/>
        <a:lstStyle/>
        <a:p>
          <a:r>
            <a:rPr lang="en-GB" sz="1800" b="1" i="0" dirty="0" smtClean="0">
              <a:solidFill>
                <a:schemeClr val="bg2"/>
              </a:solidFill>
            </a:rPr>
            <a:t>Read excellent proposals</a:t>
          </a:r>
          <a:endParaRPr lang="en-GB" sz="1800" b="1" dirty="0">
            <a:solidFill>
              <a:schemeClr val="bg2"/>
            </a:solidFill>
          </a:endParaRPr>
        </a:p>
      </dgm:t>
    </dgm:pt>
    <dgm:pt modelId="{4C0E9C36-42E0-406D-8D42-4E4FFE02ACAB}" type="parTrans" cxnId="{DE404310-2BA5-42B2-B495-16CD322EA4AF}">
      <dgm:prSet/>
      <dgm:spPr/>
      <dgm:t>
        <a:bodyPr/>
        <a:lstStyle/>
        <a:p>
          <a:endParaRPr lang="en-GB"/>
        </a:p>
      </dgm:t>
    </dgm:pt>
    <dgm:pt modelId="{8A85357D-3F05-4332-89FC-B6F49A0FCA97}" type="sibTrans" cxnId="{DE404310-2BA5-42B2-B495-16CD322EA4AF}">
      <dgm:prSet/>
      <dgm:spPr/>
      <dgm:t>
        <a:bodyPr/>
        <a:lstStyle/>
        <a:p>
          <a:endParaRPr lang="en-GB"/>
        </a:p>
      </dgm:t>
    </dgm:pt>
    <dgm:pt modelId="{1ADEEBB8-74F2-4E55-8ADC-62CD933193E6}">
      <dgm:prSet phldrT="[Text]" custT="1"/>
      <dgm:spPr/>
      <dgm:t>
        <a:bodyPr/>
        <a:lstStyle/>
        <a:p>
          <a:pPr marL="0" indent="0" algn="ctr" rtl="0" eaLnBrk="0" fontAlgn="base" hangingPunct="0">
            <a:spcBef>
              <a:spcPts val="2400"/>
            </a:spcBef>
            <a:spcAft>
              <a:spcPct val="0"/>
            </a:spcAft>
            <a:buClr>
              <a:schemeClr val="tx1">
                <a:lumMod val="65000"/>
                <a:lumOff val="35000"/>
              </a:schemeClr>
            </a:buClr>
            <a:buNone/>
          </a:pPr>
          <a:r>
            <a:rPr lang="en-GB" sz="1800" b="1" dirty="0" smtClean="0">
              <a:solidFill>
                <a:schemeClr val="bg2"/>
              </a:solidFill>
            </a:rPr>
            <a:t>Network with fellows</a:t>
          </a:r>
          <a:endParaRPr lang="en-GB" sz="1800" b="1" i="0" dirty="0">
            <a:solidFill>
              <a:schemeClr val="bg2"/>
            </a:solidFill>
            <a:latin typeface="+mn-lt"/>
            <a:ea typeface="+mn-ea"/>
            <a:cs typeface="+mn-cs"/>
          </a:endParaRPr>
        </a:p>
      </dgm:t>
    </dgm:pt>
    <dgm:pt modelId="{5F4D7458-7492-4D6D-BC2A-BE961E7D02E2}" type="parTrans" cxnId="{0AF16157-2143-4345-8E2B-22745A7E0233}">
      <dgm:prSet/>
      <dgm:spPr/>
      <dgm:t>
        <a:bodyPr/>
        <a:lstStyle/>
        <a:p>
          <a:endParaRPr lang="en-GB"/>
        </a:p>
      </dgm:t>
    </dgm:pt>
    <dgm:pt modelId="{3AF78459-1C11-4D91-A48E-E595BA2B319D}" type="sibTrans" cxnId="{0AF16157-2143-4345-8E2B-22745A7E0233}">
      <dgm:prSet/>
      <dgm:spPr/>
      <dgm:t>
        <a:bodyPr/>
        <a:lstStyle/>
        <a:p>
          <a:endParaRPr lang="en-GB"/>
        </a:p>
      </dgm:t>
    </dgm:pt>
    <dgm:pt modelId="{595E8836-CD00-4EC8-A930-6826C40FD796}" type="pres">
      <dgm:prSet presAssocID="{7C89704D-75E3-40E8-8996-4825B424D4A3}" presName="Name0" presStyleCnt="0">
        <dgm:presLayoutVars>
          <dgm:dir/>
          <dgm:resizeHandles val="exact"/>
        </dgm:presLayoutVars>
      </dgm:prSet>
      <dgm:spPr/>
      <dgm:t>
        <a:bodyPr/>
        <a:lstStyle/>
        <a:p>
          <a:endParaRPr lang="en-GB"/>
        </a:p>
      </dgm:t>
    </dgm:pt>
    <dgm:pt modelId="{11E85247-22FF-4815-971F-44B5E27EEB7E}" type="pres">
      <dgm:prSet presAssocID="{ADF2A3E0-FD5B-4F56-B7E3-9A6F32F14D12}" presName="composite" presStyleCnt="0"/>
      <dgm:spPr/>
    </dgm:pt>
    <dgm:pt modelId="{57834A6C-E6FE-4059-9C9E-073389A379D5}" type="pres">
      <dgm:prSet presAssocID="{ADF2A3E0-FD5B-4F56-B7E3-9A6F32F14D12}" presName="rect1" presStyleLbl="bgImgPlace1" presStyleIdx="0" presStyleCnt="3" custLinFactNeighborX="-331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778" t="-9911" r="-4064" b="-11999"/>
          </a:stretch>
        </a:blipFill>
      </dgm:spPr>
    </dgm:pt>
    <dgm:pt modelId="{78646FC6-7FCA-434B-8593-070053B5BC07}" type="pres">
      <dgm:prSet presAssocID="{ADF2A3E0-FD5B-4F56-B7E3-9A6F32F14D12}" presName="wedgeRectCallout1" presStyleLbl="node1" presStyleIdx="0" presStyleCnt="3">
        <dgm:presLayoutVars>
          <dgm:bulletEnabled val="1"/>
        </dgm:presLayoutVars>
      </dgm:prSet>
      <dgm:spPr/>
      <dgm:t>
        <a:bodyPr/>
        <a:lstStyle/>
        <a:p>
          <a:endParaRPr lang="en-GB"/>
        </a:p>
      </dgm:t>
    </dgm:pt>
    <dgm:pt modelId="{A708F826-F2BB-4BB6-8D15-E63C1A32BD28}" type="pres">
      <dgm:prSet presAssocID="{B8E20D0C-B51E-45CA-9BFE-91C9D7BFA62B}" presName="sibTrans" presStyleCnt="0"/>
      <dgm:spPr/>
    </dgm:pt>
    <dgm:pt modelId="{C31055B5-C6DF-40E9-8B87-2D6D225E3BC8}" type="pres">
      <dgm:prSet presAssocID="{60391921-2E55-4C25-BF58-8EB2F5E12D08}" presName="composite" presStyleCnt="0"/>
      <dgm:spPr/>
    </dgm:pt>
    <dgm:pt modelId="{CB604A6C-9758-4F7B-A6FE-53EFD6077149}" type="pres">
      <dgm:prSet presAssocID="{60391921-2E55-4C25-BF58-8EB2F5E12D08}"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E2AF1238-7ED5-4B92-B458-CE34F3DADEEB}" type="pres">
      <dgm:prSet presAssocID="{60391921-2E55-4C25-BF58-8EB2F5E12D08}" presName="wedgeRectCallout1" presStyleLbl="node1" presStyleIdx="1" presStyleCnt="3" custScaleX="113403" custScaleY="108565">
        <dgm:presLayoutVars>
          <dgm:bulletEnabled val="1"/>
        </dgm:presLayoutVars>
      </dgm:prSet>
      <dgm:spPr/>
      <dgm:t>
        <a:bodyPr/>
        <a:lstStyle/>
        <a:p>
          <a:endParaRPr lang="en-GB"/>
        </a:p>
      </dgm:t>
    </dgm:pt>
    <dgm:pt modelId="{3817E2D2-933E-46DD-B6B6-AC42754C7985}" type="pres">
      <dgm:prSet presAssocID="{8A85357D-3F05-4332-89FC-B6F49A0FCA97}" presName="sibTrans" presStyleCnt="0"/>
      <dgm:spPr/>
    </dgm:pt>
    <dgm:pt modelId="{AB77508C-FB96-45E5-BA7B-2EB8C7CE9C59}" type="pres">
      <dgm:prSet presAssocID="{1ADEEBB8-74F2-4E55-8ADC-62CD933193E6}" presName="composite" presStyleCnt="0"/>
      <dgm:spPr/>
    </dgm:pt>
    <dgm:pt modelId="{03B546D3-8213-42C5-BE77-F1F3A4D66152}" type="pres">
      <dgm:prSet presAssocID="{1ADEEBB8-74F2-4E55-8ADC-62CD933193E6}"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EEAAFF15-AED4-4E76-AA9F-9CBE3C4F1F1A}" type="pres">
      <dgm:prSet presAssocID="{1ADEEBB8-74F2-4E55-8ADC-62CD933193E6}" presName="wedgeRectCallout1" presStyleLbl="node1" presStyleIdx="2" presStyleCnt="3">
        <dgm:presLayoutVars>
          <dgm:bulletEnabled val="1"/>
        </dgm:presLayoutVars>
      </dgm:prSet>
      <dgm:spPr/>
      <dgm:t>
        <a:bodyPr/>
        <a:lstStyle/>
        <a:p>
          <a:endParaRPr lang="en-GB"/>
        </a:p>
      </dgm:t>
    </dgm:pt>
  </dgm:ptLst>
  <dgm:cxnLst>
    <dgm:cxn modelId="{10B2C59A-875D-4A0E-B56F-E32767D2B54A}" type="presOf" srcId="{7C89704D-75E3-40E8-8996-4825B424D4A3}" destId="{595E8836-CD00-4EC8-A930-6826C40FD796}" srcOrd="0" destOrd="0" presId="urn:microsoft.com/office/officeart/2008/layout/BendingPictureCaptionList"/>
    <dgm:cxn modelId="{62BF704A-51C4-4E14-A076-02E0B9886931}" type="presOf" srcId="{60391921-2E55-4C25-BF58-8EB2F5E12D08}" destId="{E2AF1238-7ED5-4B92-B458-CE34F3DADEEB}" srcOrd="0" destOrd="0" presId="urn:microsoft.com/office/officeart/2008/layout/BendingPictureCaptionList"/>
    <dgm:cxn modelId="{0AF16157-2143-4345-8E2B-22745A7E0233}" srcId="{7C89704D-75E3-40E8-8996-4825B424D4A3}" destId="{1ADEEBB8-74F2-4E55-8ADC-62CD933193E6}" srcOrd="2" destOrd="0" parTransId="{5F4D7458-7492-4D6D-BC2A-BE961E7D02E2}" sibTransId="{3AF78459-1C11-4D91-A48E-E595BA2B319D}"/>
    <dgm:cxn modelId="{6FB0A410-5D5F-4C95-9832-3C505EE2B00F}" type="presOf" srcId="{1ADEEBB8-74F2-4E55-8ADC-62CD933193E6}" destId="{EEAAFF15-AED4-4E76-AA9F-9CBE3C4F1F1A}" srcOrd="0" destOrd="0" presId="urn:microsoft.com/office/officeart/2008/layout/BendingPictureCaptionList"/>
    <dgm:cxn modelId="{E8BB8B1F-258F-4AC2-921A-EAABFF09AB6A}" type="presOf" srcId="{ADF2A3E0-FD5B-4F56-B7E3-9A6F32F14D12}" destId="{78646FC6-7FCA-434B-8593-070053B5BC07}" srcOrd="0" destOrd="0" presId="urn:microsoft.com/office/officeart/2008/layout/BendingPictureCaptionList"/>
    <dgm:cxn modelId="{DE404310-2BA5-42B2-B495-16CD322EA4AF}" srcId="{7C89704D-75E3-40E8-8996-4825B424D4A3}" destId="{60391921-2E55-4C25-BF58-8EB2F5E12D08}" srcOrd="1" destOrd="0" parTransId="{4C0E9C36-42E0-406D-8D42-4E4FFE02ACAB}" sibTransId="{8A85357D-3F05-4332-89FC-B6F49A0FCA97}"/>
    <dgm:cxn modelId="{AB9C0E53-00B4-4F54-BD90-A1FF95B9B30C}" srcId="{7C89704D-75E3-40E8-8996-4825B424D4A3}" destId="{ADF2A3E0-FD5B-4F56-B7E3-9A6F32F14D12}" srcOrd="0" destOrd="0" parTransId="{CE52386C-8EF4-4594-8E2B-70E9CE2EDA26}" sibTransId="{B8E20D0C-B51E-45CA-9BFE-91C9D7BFA62B}"/>
    <dgm:cxn modelId="{AB942C30-1730-4A42-B197-BC52A90452E8}" type="presParOf" srcId="{595E8836-CD00-4EC8-A930-6826C40FD796}" destId="{11E85247-22FF-4815-971F-44B5E27EEB7E}" srcOrd="0" destOrd="0" presId="urn:microsoft.com/office/officeart/2008/layout/BendingPictureCaptionList"/>
    <dgm:cxn modelId="{FFD82857-A77D-4EAC-814B-D4D796E52B6D}" type="presParOf" srcId="{11E85247-22FF-4815-971F-44B5E27EEB7E}" destId="{57834A6C-E6FE-4059-9C9E-073389A379D5}" srcOrd="0" destOrd="0" presId="urn:microsoft.com/office/officeart/2008/layout/BendingPictureCaptionList"/>
    <dgm:cxn modelId="{D08D15F8-9750-4051-949F-517B39DF2CDA}" type="presParOf" srcId="{11E85247-22FF-4815-971F-44B5E27EEB7E}" destId="{78646FC6-7FCA-434B-8593-070053B5BC07}" srcOrd="1" destOrd="0" presId="urn:microsoft.com/office/officeart/2008/layout/BendingPictureCaptionList"/>
    <dgm:cxn modelId="{9E8E6089-3D0D-45F3-990F-3576B306BCF6}" type="presParOf" srcId="{595E8836-CD00-4EC8-A930-6826C40FD796}" destId="{A708F826-F2BB-4BB6-8D15-E63C1A32BD28}" srcOrd="1" destOrd="0" presId="urn:microsoft.com/office/officeart/2008/layout/BendingPictureCaptionList"/>
    <dgm:cxn modelId="{2C14DBC9-183C-4200-8F09-1DF0945F3880}" type="presParOf" srcId="{595E8836-CD00-4EC8-A930-6826C40FD796}" destId="{C31055B5-C6DF-40E9-8B87-2D6D225E3BC8}" srcOrd="2" destOrd="0" presId="urn:microsoft.com/office/officeart/2008/layout/BendingPictureCaptionList"/>
    <dgm:cxn modelId="{3FA19F50-F6FB-47A4-81D7-6255544AB367}" type="presParOf" srcId="{C31055B5-C6DF-40E9-8B87-2D6D225E3BC8}" destId="{CB604A6C-9758-4F7B-A6FE-53EFD6077149}" srcOrd="0" destOrd="0" presId="urn:microsoft.com/office/officeart/2008/layout/BendingPictureCaptionList"/>
    <dgm:cxn modelId="{1346F05C-8DC2-4FF8-B2C6-92A633619932}" type="presParOf" srcId="{C31055B5-C6DF-40E9-8B87-2D6D225E3BC8}" destId="{E2AF1238-7ED5-4B92-B458-CE34F3DADEEB}" srcOrd="1" destOrd="0" presId="urn:microsoft.com/office/officeart/2008/layout/BendingPictureCaptionList"/>
    <dgm:cxn modelId="{F71EBFCE-9569-4CAA-8979-9EADDD4ABA4F}" type="presParOf" srcId="{595E8836-CD00-4EC8-A930-6826C40FD796}" destId="{3817E2D2-933E-46DD-B6B6-AC42754C7985}" srcOrd="3" destOrd="0" presId="urn:microsoft.com/office/officeart/2008/layout/BendingPictureCaptionList"/>
    <dgm:cxn modelId="{8F73800C-CA32-411E-8300-C3DBA783E204}" type="presParOf" srcId="{595E8836-CD00-4EC8-A930-6826C40FD796}" destId="{AB77508C-FB96-45E5-BA7B-2EB8C7CE9C59}" srcOrd="4" destOrd="0" presId="urn:microsoft.com/office/officeart/2008/layout/BendingPictureCaptionList"/>
    <dgm:cxn modelId="{228375E0-A931-44D7-80CF-D2C7ADF166EF}" type="presParOf" srcId="{AB77508C-FB96-45E5-BA7B-2EB8C7CE9C59}" destId="{03B546D3-8213-42C5-BE77-F1F3A4D66152}" srcOrd="0" destOrd="0" presId="urn:microsoft.com/office/officeart/2008/layout/BendingPictureCaptionList"/>
    <dgm:cxn modelId="{1BB2AC7E-CD84-4D3B-A85B-7114BD68DDB1}" type="presParOf" srcId="{AB77508C-FB96-45E5-BA7B-2EB8C7CE9C59}" destId="{EEAAFF15-AED4-4E76-AA9F-9CBE3C4F1F1A}"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85822-8001-48DC-8162-D3EAE31CAD8D}">
      <dsp:nvSpPr>
        <dsp:cNvPr id="0" name=""/>
        <dsp:cNvSpPr/>
      </dsp:nvSpPr>
      <dsp:spPr>
        <a:xfrm>
          <a:off x="1008019" y="0"/>
          <a:ext cx="1695287" cy="169545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CE670-5257-41E3-982B-CAC33637A6AC}">
      <dsp:nvSpPr>
        <dsp:cNvPr id="0" name=""/>
        <dsp:cNvSpPr/>
      </dsp:nvSpPr>
      <dsp:spPr>
        <a:xfrm>
          <a:off x="1382311" y="613710"/>
          <a:ext cx="946066"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B6192"/>
              </a:solidFill>
              <a:latin typeface="Verdana"/>
              <a:ea typeface="+mn-ea"/>
              <a:cs typeface="+mn-cs"/>
            </a:rPr>
            <a:t>Evaluation</a:t>
          </a:r>
          <a:endParaRPr lang="en-GB" sz="1200" b="1" kern="1200" dirty="0">
            <a:solidFill>
              <a:srgbClr val="0B6192"/>
            </a:solidFill>
            <a:latin typeface="Verdana"/>
            <a:ea typeface="+mn-ea"/>
            <a:cs typeface="+mn-cs"/>
          </a:endParaRPr>
        </a:p>
      </dsp:txBody>
      <dsp:txXfrm>
        <a:off x="1382311" y="613710"/>
        <a:ext cx="946066" cy="472984"/>
      </dsp:txXfrm>
    </dsp:sp>
    <dsp:sp modelId="{708B63CB-E2A7-4217-B263-1FC38B261263}">
      <dsp:nvSpPr>
        <dsp:cNvPr id="0" name=""/>
        <dsp:cNvSpPr/>
      </dsp:nvSpPr>
      <dsp:spPr>
        <a:xfrm>
          <a:off x="537053" y="974293"/>
          <a:ext cx="1695287" cy="169545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2716E-CA78-4C1C-903C-2B421B9368D2}">
      <dsp:nvSpPr>
        <dsp:cNvPr id="0" name=""/>
        <dsp:cNvSpPr/>
      </dsp:nvSpPr>
      <dsp:spPr>
        <a:xfrm>
          <a:off x="792092" y="1512166"/>
          <a:ext cx="1267511"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dirty="0" smtClean="0">
              <a:solidFill>
                <a:srgbClr val="0B6192"/>
              </a:solidFill>
              <a:latin typeface="Verdana"/>
              <a:ea typeface="+mn-ea"/>
              <a:cs typeface="+mn-cs"/>
            </a:rPr>
            <a:t>Grant Agreement Preparation</a:t>
          </a:r>
          <a:endParaRPr lang="en-GB" sz="1200" b="1" kern="1200" noProof="0" dirty="0">
            <a:solidFill>
              <a:srgbClr val="0B6192"/>
            </a:solidFill>
            <a:latin typeface="Verdana"/>
            <a:ea typeface="+mn-ea"/>
            <a:cs typeface="+mn-cs"/>
          </a:endParaRPr>
        </a:p>
      </dsp:txBody>
      <dsp:txXfrm>
        <a:off x="792092" y="1512166"/>
        <a:ext cx="1267511" cy="472984"/>
      </dsp:txXfrm>
    </dsp:sp>
    <dsp:sp modelId="{711381F5-5F6A-4707-BB6B-2DF70C8266F2}">
      <dsp:nvSpPr>
        <dsp:cNvPr id="0" name=""/>
        <dsp:cNvSpPr/>
      </dsp:nvSpPr>
      <dsp:spPr>
        <a:xfrm>
          <a:off x="1008019" y="1952184"/>
          <a:ext cx="1695287" cy="1695459"/>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011B0-9037-4729-A7C4-D30AE170EC0F}">
      <dsp:nvSpPr>
        <dsp:cNvPr id="0" name=""/>
        <dsp:cNvSpPr/>
      </dsp:nvSpPr>
      <dsp:spPr>
        <a:xfrm>
          <a:off x="1382311" y="2565894"/>
          <a:ext cx="946066"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dirty="0" smtClean="0">
              <a:solidFill>
                <a:srgbClr val="0B6192"/>
              </a:solidFill>
              <a:latin typeface="Verdana"/>
              <a:ea typeface="+mn-ea"/>
              <a:cs typeface="+mn-cs"/>
            </a:rPr>
            <a:t>Project  follow-up</a:t>
          </a:r>
          <a:endParaRPr lang="en-GB" sz="1200" b="1" kern="1200" noProof="0" dirty="0">
            <a:solidFill>
              <a:srgbClr val="0B6192"/>
            </a:solidFill>
            <a:latin typeface="Verdana"/>
            <a:ea typeface="+mn-ea"/>
            <a:cs typeface="+mn-cs"/>
          </a:endParaRPr>
        </a:p>
      </dsp:txBody>
      <dsp:txXfrm>
        <a:off x="1382311" y="2565894"/>
        <a:ext cx="946066" cy="472984"/>
      </dsp:txXfrm>
    </dsp:sp>
    <dsp:sp modelId="{C227656F-7CC4-408B-966D-15657A627312}">
      <dsp:nvSpPr>
        <dsp:cNvPr id="0" name=""/>
        <dsp:cNvSpPr/>
      </dsp:nvSpPr>
      <dsp:spPr>
        <a:xfrm>
          <a:off x="657895" y="3038878"/>
          <a:ext cx="1456465" cy="1457169"/>
        </a:xfrm>
        <a:prstGeom prst="blockArc">
          <a:avLst>
            <a:gd name="adj1" fmla="val 0"/>
            <a:gd name="adj2" fmla="val 18900000"/>
            <a:gd name="adj3" fmla="val 1274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DD0D7-B601-4C1D-A3F2-2C1D8894AE39}">
      <dsp:nvSpPr>
        <dsp:cNvPr id="0" name=""/>
        <dsp:cNvSpPr/>
      </dsp:nvSpPr>
      <dsp:spPr>
        <a:xfrm>
          <a:off x="909437" y="3541986"/>
          <a:ext cx="946066"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B6192"/>
              </a:solidFill>
              <a:latin typeface="Verdana"/>
              <a:ea typeface="+mn-ea"/>
              <a:cs typeface="+mn-cs"/>
            </a:rPr>
            <a:t>Policy</a:t>
          </a:r>
          <a:r>
            <a:rPr lang="fr-BE" sz="1200" b="1" kern="1200" dirty="0" smtClean="0">
              <a:latin typeface="Verdana"/>
              <a:ea typeface="+mn-ea"/>
              <a:cs typeface="+mn-cs"/>
            </a:rPr>
            <a:t> </a:t>
          </a:r>
          <a:r>
            <a:rPr lang="fr-BE" sz="1200" b="1" kern="1200" dirty="0" smtClean="0">
              <a:solidFill>
                <a:srgbClr val="0B6192"/>
              </a:solidFill>
              <a:latin typeface="Verdana"/>
              <a:ea typeface="+mn-ea"/>
              <a:cs typeface="+mn-cs"/>
            </a:rPr>
            <a:t>feedback</a:t>
          </a:r>
          <a:endParaRPr lang="en-GB" sz="1200" b="1" kern="1200" dirty="0">
            <a:solidFill>
              <a:srgbClr val="0B6192"/>
            </a:solidFill>
            <a:latin typeface="Verdana"/>
            <a:ea typeface="+mn-ea"/>
            <a:cs typeface="+mn-cs"/>
          </a:endParaRPr>
        </a:p>
      </dsp:txBody>
      <dsp:txXfrm>
        <a:off x="909437" y="3541986"/>
        <a:ext cx="946066" cy="472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BAD52-CC22-4D7E-A342-054C5A10A6F8}">
      <dsp:nvSpPr>
        <dsp:cNvPr id="0" name=""/>
        <dsp:cNvSpPr/>
      </dsp:nvSpPr>
      <dsp:spPr>
        <a:xfrm>
          <a:off x="0" y="0"/>
          <a:ext cx="2862072" cy="7413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Start of project</a:t>
          </a:r>
        </a:p>
        <a:p>
          <a:pPr lvl="0" algn="ctr" defTabSz="711200">
            <a:lnSpc>
              <a:spcPct val="90000"/>
            </a:lnSpc>
            <a:spcBef>
              <a:spcPct val="0"/>
            </a:spcBef>
            <a:spcAft>
              <a:spcPct val="35000"/>
            </a:spcAft>
          </a:pPr>
          <a:r>
            <a:rPr lang="en-GB" sz="1600" b="1" kern="1200" dirty="0" smtClean="0"/>
            <a:t>01/12/2016</a:t>
          </a:r>
          <a:endParaRPr lang="en-GB" sz="1600" b="1" kern="1200" dirty="0"/>
        </a:p>
      </dsp:txBody>
      <dsp:txXfrm>
        <a:off x="36191" y="36191"/>
        <a:ext cx="2789690" cy="668989"/>
      </dsp:txXfrm>
    </dsp:sp>
    <dsp:sp modelId="{D576A005-55A3-420E-AF4E-0D03D70634E0}">
      <dsp:nvSpPr>
        <dsp:cNvPr id="0" name=""/>
        <dsp:cNvSpPr/>
      </dsp:nvSpPr>
      <dsp:spPr>
        <a:xfrm>
          <a:off x="0" y="814673"/>
          <a:ext cx="2862072" cy="1100222"/>
        </a:xfrm>
        <a:prstGeom prst="roundRect">
          <a:avLst/>
        </a:prstGeom>
        <a:solidFill>
          <a:schemeClr val="accent4">
            <a:hueOff val="2268051"/>
            <a:satOff val="-1171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End of 1st reporting period </a:t>
          </a:r>
        </a:p>
        <a:p>
          <a:pPr lvl="0" algn="ctr" defTabSz="711200">
            <a:lnSpc>
              <a:spcPct val="90000"/>
            </a:lnSpc>
            <a:spcBef>
              <a:spcPct val="0"/>
            </a:spcBef>
            <a:spcAft>
              <a:spcPct val="35000"/>
            </a:spcAft>
          </a:pPr>
          <a:r>
            <a:rPr lang="en-GB" sz="1600" b="1" kern="1200" dirty="0" smtClean="0"/>
            <a:t>31/05/2018 </a:t>
          </a:r>
        </a:p>
      </dsp:txBody>
      <dsp:txXfrm>
        <a:off x="53708" y="868381"/>
        <a:ext cx="2754656" cy="992806"/>
      </dsp:txXfrm>
    </dsp:sp>
    <dsp:sp modelId="{040E6543-3027-4023-AAC6-1021431382A0}">
      <dsp:nvSpPr>
        <dsp:cNvPr id="0" name=""/>
        <dsp:cNvSpPr/>
      </dsp:nvSpPr>
      <dsp:spPr>
        <a:xfrm>
          <a:off x="0" y="2111357"/>
          <a:ext cx="2862072" cy="1016465"/>
        </a:xfrm>
        <a:prstGeom prst="roundRect">
          <a:avLst/>
        </a:prstGeom>
        <a:solidFill>
          <a:schemeClr val="accent4">
            <a:hueOff val="4536102"/>
            <a:satOff val="-23420"/>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b="1" kern="1200" dirty="0" smtClean="0"/>
            <a:t>End of 2</a:t>
          </a:r>
          <a:r>
            <a:rPr lang="en-GB" sz="1700" b="1" kern="1200" baseline="30000" dirty="0" smtClean="0"/>
            <a:t>nd</a:t>
          </a:r>
          <a:r>
            <a:rPr lang="en-GB" sz="1700" b="1" kern="1200" dirty="0" smtClean="0"/>
            <a:t> reporting period </a:t>
          </a:r>
        </a:p>
        <a:p>
          <a:pPr lvl="0" algn="ctr" defTabSz="755650">
            <a:lnSpc>
              <a:spcPct val="90000"/>
            </a:lnSpc>
            <a:spcBef>
              <a:spcPct val="0"/>
            </a:spcBef>
            <a:spcAft>
              <a:spcPct val="35000"/>
            </a:spcAft>
          </a:pPr>
          <a:r>
            <a:rPr lang="en-GB" sz="1700" kern="1200" dirty="0" smtClean="0"/>
            <a:t>30/11/2019</a:t>
          </a:r>
          <a:endParaRPr lang="en-GB" sz="1700" b="1" kern="1200" dirty="0" smtClean="0"/>
        </a:p>
      </dsp:txBody>
      <dsp:txXfrm>
        <a:off x="49620" y="2160977"/>
        <a:ext cx="2762832" cy="917225"/>
      </dsp:txXfrm>
    </dsp:sp>
    <dsp:sp modelId="{376425CF-3D2C-4989-904D-26D5F9C7B375}">
      <dsp:nvSpPr>
        <dsp:cNvPr id="0" name=""/>
        <dsp:cNvSpPr/>
      </dsp:nvSpPr>
      <dsp:spPr>
        <a:xfrm>
          <a:off x="0" y="3137715"/>
          <a:ext cx="2862072" cy="982483"/>
        </a:xfrm>
        <a:prstGeom prst="roundRect">
          <a:avLst/>
        </a:prstGeom>
        <a:solidFill>
          <a:schemeClr val="accent4">
            <a:hueOff val="6804153"/>
            <a:satOff val="-35130"/>
            <a:lumOff val="1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b="1" kern="1200" dirty="0" smtClean="0"/>
            <a:t>End of 3d reporting period </a:t>
          </a:r>
        </a:p>
        <a:p>
          <a:pPr lvl="0" algn="ctr" defTabSz="755650">
            <a:lnSpc>
              <a:spcPct val="90000"/>
            </a:lnSpc>
            <a:spcBef>
              <a:spcPct val="0"/>
            </a:spcBef>
            <a:spcAft>
              <a:spcPct val="35000"/>
            </a:spcAft>
          </a:pPr>
          <a:r>
            <a:rPr lang="en-GB" sz="1700" b="0" i="0" u="none" kern="1200" dirty="0" smtClean="0"/>
            <a:t>28/02/2021</a:t>
          </a:r>
          <a:endParaRPr lang="en-GB" sz="1700" kern="1200" dirty="0"/>
        </a:p>
      </dsp:txBody>
      <dsp:txXfrm>
        <a:off x="47961" y="3185676"/>
        <a:ext cx="2766150" cy="886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F471-37A5-4EC8-B8B6-D1E0499BAA7E}">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baseline="0" dirty="0" smtClean="0">
              <a:solidFill>
                <a:schemeClr val="bg1"/>
              </a:solidFill>
            </a:rPr>
            <a:t>Step 1</a:t>
          </a:r>
          <a:endParaRPr lang="en-GB" sz="1600" b="1" kern="1200" baseline="0" dirty="0">
            <a:solidFill>
              <a:schemeClr val="bg1"/>
            </a:solidFill>
          </a:endParaRPr>
        </a:p>
      </dsp:txBody>
      <dsp:txXfrm rot="-5400000">
        <a:off x="1" y="395096"/>
        <a:ext cx="788987" cy="338137"/>
      </dsp:txXfrm>
    </dsp:sp>
    <dsp:sp modelId="{B7A90CDD-7841-47E9-807E-57C55154C3A6}">
      <dsp:nvSpPr>
        <dsp:cNvPr id="0" name=""/>
        <dsp:cNvSpPr/>
      </dsp:nvSpPr>
      <dsp:spPr>
        <a:xfrm rot="5400000">
          <a:off x="3952614" y="-3163025"/>
          <a:ext cx="732631" cy="70598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0" i="0" kern="1200" dirty="0" smtClean="0">
              <a:solidFill>
                <a:schemeClr val="tx1"/>
              </a:solidFill>
            </a:rPr>
            <a:t>Log into the Participant Portal when a notification is received </a:t>
          </a:r>
          <a:endParaRPr lang="en-GB" sz="1900" kern="1200" dirty="0"/>
        </a:p>
      </dsp:txBody>
      <dsp:txXfrm rot="-5400000">
        <a:off x="788988" y="36365"/>
        <a:ext cx="7024120" cy="661103"/>
      </dsp:txXfrm>
    </dsp:sp>
    <dsp:sp modelId="{22DAD7A2-1A4D-48E8-A5C0-49AF98554B77}">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baseline="0" dirty="0" smtClean="0">
              <a:solidFill>
                <a:schemeClr val="bg1"/>
              </a:solidFill>
            </a:rPr>
            <a:t>Step 2 </a:t>
          </a:r>
          <a:endParaRPr lang="en-GB" sz="1600" b="1" kern="1200" baseline="0" dirty="0">
            <a:solidFill>
              <a:schemeClr val="bg1"/>
            </a:solidFill>
          </a:endParaRPr>
        </a:p>
      </dsp:txBody>
      <dsp:txXfrm rot="-5400000">
        <a:off x="1" y="1373653"/>
        <a:ext cx="788987" cy="338137"/>
      </dsp:txXfrm>
    </dsp:sp>
    <dsp:sp modelId="{C2E721CA-A0CC-4DF1-96D9-143CD9BEA2CA}">
      <dsp:nvSpPr>
        <dsp:cNvPr id="0" name=""/>
        <dsp:cNvSpPr/>
      </dsp:nvSpPr>
      <dsp:spPr>
        <a:xfrm rot="5400000">
          <a:off x="3952614" y="-2184467"/>
          <a:ext cx="732631" cy="70598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0" i="0" kern="1200" dirty="0" smtClean="0">
              <a:solidFill>
                <a:schemeClr val="tx1"/>
              </a:solidFill>
            </a:rPr>
            <a:t>Complete the deliverable</a:t>
          </a:r>
          <a:endParaRPr lang="en-GB" sz="1900" kern="1200" dirty="0"/>
        </a:p>
      </dsp:txBody>
      <dsp:txXfrm rot="-5400000">
        <a:off x="788988" y="1014923"/>
        <a:ext cx="7024120" cy="661103"/>
      </dsp:txXfrm>
    </dsp:sp>
    <dsp:sp modelId="{E92B61F9-6469-4C78-9A88-1B9A950D694E}">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baseline="0" dirty="0" smtClean="0">
              <a:solidFill>
                <a:schemeClr val="bg1"/>
              </a:solidFill>
            </a:rPr>
            <a:t>Step 3</a:t>
          </a:r>
          <a:endParaRPr lang="en-GB" sz="1600" b="1" kern="1200" baseline="0" dirty="0">
            <a:solidFill>
              <a:schemeClr val="bg1"/>
            </a:solidFill>
          </a:endParaRPr>
        </a:p>
      </dsp:txBody>
      <dsp:txXfrm rot="-5400000">
        <a:off x="1" y="2352210"/>
        <a:ext cx="788987" cy="338137"/>
      </dsp:txXfrm>
    </dsp:sp>
    <dsp:sp modelId="{FB7FD122-AB51-4526-8240-F2332CE53EDF}">
      <dsp:nvSpPr>
        <dsp:cNvPr id="0" name=""/>
        <dsp:cNvSpPr/>
      </dsp:nvSpPr>
      <dsp:spPr>
        <a:xfrm rot="5400000">
          <a:off x="3952614" y="-1205910"/>
          <a:ext cx="732631" cy="70598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0" i="0" kern="1200" dirty="0" smtClean="0">
              <a:solidFill>
                <a:schemeClr val="tx1"/>
              </a:solidFill>
            </a:rPr>
            <a:t>Submit the deliverable to the EC</a:t>
          </a:r>
          <a:endParaRPr lang="en-GB" sz="1900" kern="1200" dirty="0"/>
        </a:p>
      </dsp:txBody>
      <dsp:txXfrm rot="-5400000">
        <a:off x="788988" y="1993480"/>
        <a:ext cx="7024120" cy="661103"/>
      </dsp:txXfrm>
    </dsp:sp>
    <dsp:sp modelId="{7D3CD6E8-C34C-48BD-9308-2E16A78D6D2E}">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baseline="0" dirty="0" smtClean="0">
              <a:solidFill>
                <a:schemeClr val="bg1"/>
              </a:solidFill>
            </a:rPr>
            <a:t>Step 4 </a:t>
          </a:r>
          <a:endParaRPr lang="en-GB" sz="1600" b="1" kern="1200" baseline="0" dirty="0">
            <a:solidFill>
              <a:schemeClr val="bg1"/>
            </a:solidFill>
          </a:endParaRPr>
        </a:p>
      </dsp:txBody>
      <dsp:txXfrm rot="-5400000">
        <a:off x="1" y="3330768"/>
        <a:ext cx="788987" cy="338137"/>
      </dsp:txXfrm>
    </dsp:sp>
    <dsp:sp modelId="{43A151C4-9884-4BFE-A2B3-B02E03C32F2E}">
      <dsp:nvSpPr>
        <dsp:cNvPr id="0" name=""/>
        <dsp:cNvSpPr/>
      </dsp:nvSpPr>
      <dsp:spPr>
        <a:xfrm rot="5400000">
          <a:off x="3952614" y="-227352"/>
          <a:ext cx="732631" cy="70598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i="0" kern="1200" dirty="0" smtClean="0">
              <a:solidFill>
                <a:schemeClr val="tx1"/>
              </a:solidFill>
            </a:rPr>
            <a:t>The EU Services assess the deliverable</a:t>
          </a:r>
          <a:endParaRPr lang="en-GB" sz="1900" kern="1200" dirty="0"/>
        </a:p>
      </dsp:txBody>
      <dsp:txXfrm rot="-5400000">
        <a:off x="788988" y="2972038"/>
        <a:ext cx="7024120"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4A9B-447E-4DD2-B7E9-4138BD5383A4}">
      <dsp:nvSpPr>
        <dsp:cNvPr id="0" name=""/>
        <dsp:cNvSpPr/>
      </dsp:nvSpPr>
      <dsp:spPr>
        <a:xfrm rot="5400000">
          <a:off x="-131584" y="160997"/>
          <a:ext cx="877228" cy="61405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bg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Step 1</a:t>
          </a:r>
          <a:endParaRPr lang="en-GB" sz="1300" b="1" kern="1200" dirty="0">
            <a:solidFill>
              <a:schemeClr val="bg1"/>
            </a:solidFill>
          </a:endParaRPr>
        </a:p>
      </dsp:txBody>
      <dsp:txXfrm rot="-5400000">
        <a:off x="1" y="336443"/>
        <a:ext cx="614059" cy="263169"/>
      </dsp:txXfrm>
    </dsp:sp>
    <dsp:sp modelId="{03080E94-0E98-4066-9CAD-D7915F6BB061}">
      <dsp:nvSpPr>
        <dsp:cNvPr id="0" name=""/>
        <dsp:cNvSpPr/>
      </dsp:nvSpPr>
      <dsp:spPr>
        <a:xfrm rot="5400000">
          <a:off x="3838354" y="-3221838"/>
          <a:ext cx="570198" cy="70187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b="0" i="0" kern="1200" dirty="0" smtClean="0">
              <a:solidFill>
                <a:schemeClr val="tx1"/>
              </a:solidFill>
            </a:rPr>
            <a:t>Log into the Participant Portal when a notification is received </a:t>
          </a:r>
          <a:endParaRPr lang="en-GB" sz="1700" b="0" kern="1200" dirty="0">
            <a:solidFill>
              <a:schemeClr val="tx1"/>
            </a:solidFill>
          </a:endParaRPr>
        </a:p>
      </dsp:txBody>
      <dsp:txXfrm rot="-5400000">
        <a:off x="614060" y="30291"/>
        <a:ext cx="6990953" cy="514528"/>
      </dsp:txXfrm>
    </dsp:sp>
    <dsp:sp modelId="{D5FF8F59-8BC8-4D8E-B66D-C4D176D7F231}">
      <dsp:nvSpPr>
        <dsp:cNvPr id="0" name=""/>
        <dsp:cNvSpPr/>
      </dsp:nvSpPr>
      <dsp:spPr>
        <a:xfrm rot="5400000">
          <a:off x="-131584" y="1058056"/>
          <a:ext cx="877228" cy="61405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baseline="0" dirty="0" smtClean="0">
              <a:solidFill>
                <a:schemeClr val="bg1"/>
              </a:solidFill>
            </a:rPr>
            <a:t>Step 2</a:t>
          </a:r>
          <a:endParaRPr lang="en-GB" sz="1300" b="1" kern="1200" baseline="0" dirty="0">
            <a:solidFill>
              <a:schemeClr val="bg1"/>
            </a:solidFill>
          </a:endParaRPr>
        </a:p>
      </dsp:txBody>
      <dsp:txXfrm rot="-5400000">
        <a:off x="1" y="1233502"/>
        <a:ext cx="614059" cy="263169"/>
      </dsp:txXfrm>
    </dsp:sp>
    <dsp:sp modelId="{97AA0A1A-D176-40A9-804A-D593910E6405}">
      <dsp:nvSpPr>
        <dsp:cNvPr id="0" name=""/>
        <dsp:cNvSpPr/>
      </dsp:nvSpPr>
      <dsp:spPr>
        <a:xfrm rot="5400000">
          <a:off x="3702895" y="-2324779"/>
          <a:ext cx="841116" cy="70187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smtClean="0"/>
            <a:t>Complete Financial Statement and contribute to the Technical Part of the Periodic Report; E-sign and submit Financial Statements to the Coordinator </a:t>
          </a:r>
          <a:endParaRPr lang="en-GB" sz="1600" kern="1200" dirty="0"/>
        </a:p>
      </dsp:txBody>
      <dsp:txXfrm rot="-5400000">
        <a:off x="614059" y="805117"/>
        <a:ext cx="6977728" cy="758996"/>
      </dsp:txXfrm>
    </dsp:sp>
    <dsp:sp modelId="{EB877546-3883-415E-A456-6305BC2DF7DF}">
      <dsp:nvSpPr>
        <dsp:cNvPr id="0" name=""/>
        <dsp:cNvSpPr/>
      </dsp:nvSpPr>
      <dsp:spPr>
        <a:xfrm rot="5400000">
          <a:off x="-131584" y="1819656"/>
          <a:ext cx="877228" cy="61405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baseline="0" dirty="0" smtClean="0">
              <a:solidFill>
                <a:schemeClr val="bg1"/>
              </a:solidFill>
            </a:rPr>
            <a:t>Step 3</a:t>
          </a:r>
          <a:endParaRPr lang="en-GB" sz="1300" b="1" kern="1200" baseline="0" dirty="0">
            <a:solidFill>
              <a:schemeClr val="bg1"/>
            </a:solidFill>
          </a:endParaRPr>
        </a:p>
      </dsp:txBody>
      <dsp:txXfrm rot="-5400000">
        <a:off x="1" y="1995102"/>
        <a:ext cx="614059" cy="263169"/>
      </dsp:txXfrm>
    </dsp:sp>
    <dsp:sp modelId="{E9079305-F19F-4136-B8B5-4D23972B02B5}">
      <dsp:nvSpPr>
        <dsp:cNvPr id="0" name=""/>
        <dsp:cNvSpPr/>
      </dsp:nvSpPr>
      <dsp:spPr>
        <a:xfrm rot="5400000">
          <a:off x="3838354" y="-1458684"/>
          <a:ext cx="570198" cy="70187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b="0" kern="1200" dirty="0" smtClean="0"/>
            <a:t>The Coordinator approves the elements of the Periodic Report &amp; submits to the EU</a:t>
          </a:r>
          <a:endParaRPr lang="en-GB" sz="1700" kern="1200" dirty="0"/>
        </a:p>
      </dsp:txBody>
      <dsp:txXfrm rot="-5400000">
        <a:off x="614060" y="1793445"/>
        <a:ext cx="6990953" cy="514528"/>
      </dsp:txXfrm>
    </dsp:sp>
    <dsp:sp modelId="{6B8DD211-803E-49AC-8318-D024F133722D}">
      <dsp:nvSpPr>
        <dsp:cNvPr id="0" name=""/>
        <dsp:cNvSpPr/>
      </dsp:nvSpPr>
      <dsp:spPr>
        <a:xfrm rot="5400000">
          <a:off x="-131584" y="2581256"/>
          <a:ext cx="877228" cy="61405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baseline="0" dirty="0" smtClean="0">
              <a:solidFill>
                <a:schemeClr val="bg1"/>
              </a:solidFill>
            </a:rPr>
            <a:t>Step 4</a:t>
          </a:r>
          <a:endParaRPr lang="en-GB" sz="1300" b="1" kern="1200" baseline="0" dirty="0">
            <a:solidFill>
              <a:schemeClr val="bg1"/>
            </a:solidFill>
          </a:endParaRPr>
        </a:p>
      </dsp:txBody>
      <dsp:txXfrm rot="-5400000">
        <a:off x="1" y="2756702"/>
        <a:ext cx="614059" cy="263169"/>
      </dsp:txXfrm>
    </dsp:sp>
    <dsp:sp modelId="{61C2312B-E22D-4195-88CF-34C4BB03C923}">
      <dsp:nvSpPr>
        <dsp:cNvPr id="0" name=""/>
        <dsp:cNvSpPr/>
      </dsp:nvSpPr>
      <dsp:spPr>
        <a:xfrm rot="5400000">
          <a:off x="3838354" y="-744473"/>
          <a:ext cx="570198" cy="70187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b="0" kern="1200" dirty="0" smtClean="0"/>
            <a:t>The EU Services review the report and accept or reject it (90 days)</a:t>
          </a:r>
          <a:endParaRPr lang="en-GB" sz="1700" kern="1200" dirty="0"/>
        </a:p>
      </dsp:txBody>
      <dsp:txXfrm rot="-5400000">
        <a:off x="614060" y="2507656"/>
        <a:ext cx="6990953" cy="514528"/>
      </dsp:txXfrm>
    </dsp:sp>
    <dsp:sp modelId="{FE9BAEDB-3258-4A42-BACD-AD86F2F51649}">
      <dsp:nvSpPr>
        <dsp:cNvPr id="0" name=""/>
        <dsp:cNvSpPr/>
      </dsp:nvSpPr>
      <dsp:spPr>
        <a:xfrm rot="5400000">
          <a:off x="-131584" y="3315899"/>
          <a:ext cx="877228" cy="61405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baseline="0" dirty="0" smtClean="0">
              <a:solidFill>
                <a:schemeClr val="bg1"/>
              </a:solidFill>
            </a:rPr>
            <a:t>Step 5</a:t>
          </a:r>
          <a:endParaRPr lang="en-GB" sz="1300" b="1" kern="1200" baseline="0" dirty="0">
            <a:solidFill>
              <a:schemeClr val="bg1"/>
            </a:solidFill>
          </a:endParaRPr>
        </a:p>
      </dsp:txBody>
      <dsp:txXfrm rot="-5400000">
        <a:off x="1" y="3491345"/>
        <a:ext cx="614059" cy="263169"/>
      </dsp:txXfrm>
    </dsp:sp>
    <dsp:sp modelId="{B90B3DC9-AF95-43DC-9FF9-346AE7062AEA}">
      <dsp:nvSpPr>
        <dsp:cNvPr id="0" name=""/>
        <dsp:cNvSpPr/>
      </dsp:nvSpPr>
      <dsp:spPr>
        <a:xfrm rot="5400000">
          <a:off x="3838354" y="-39979"/>
          <a:ext cx="570198" cy="70187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i="0" kern="1200" smtClean="0"/>
            <a:t>Interim Payment</a:t>
          </a:r>
          <a:endParaRPr lang="en-GB" sz="1700" kern="1200" dirty="0"/>
        </a:p>
      </dsp:txBody>
      <dsp:txXfrm rot="-5400000">
        <a:off x="614060" y="3212150"/>
        <a:ext cx="6990953" cy="514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CB56DCF6-0B53-44AE-BA3C-C956A88F2695}" type="slidenum">
              <a:rPr lang="en-GB" altLang="en-US"/>
              <a:pPr/>
              <a:t>‹Nr.›</a:t>
            </a:fld>
            <a:endParaRPr lang="en-GB" altLang="en-US"/>
          </a:p>
        </p:txBody>
      </p:sp>
    </p:spTree>
    <p:extLst>
      <p:ext uri="{BB962C8B-B14F-4D97-AF65-F5344CB8AC3E}">
        <p14:creationId xmlns:p14="http://schemas.microsoft.com/office/powerpoint/2010/main" val="289820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F6FBC6C1-5A18-478C-A62A-817C83F33EC7}" type="slidenum">
              <a:rPr lang="en-GB" altLang="en-US"/>
              <a:pPr/>
              <a:t>‹Nr.›</a:t>
            </a:fld>
            <a:endParaRPr lang="en-GB" altLang="en-US"/>
          </a:p>
        </p:txBody>
      </p:sp>
    </p:spTree>
    <p:extLst>
      <p:ext uri="{BB962C8B-B14F-4D97-AF65-F5344CB8AC3E}">
        <p14:creationId xmlns:p14="http://schemas.microsoft.com/office/powerpoint/2010/main" val="23016886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eoportal.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penaire.eu/oa-in-h2020/h2020/h2020-oa-data-pilo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c.europa.eu/research/participants/data/ref/h2020/grants_manual/hi/oa_pilot/h2020-hi-oa-data-mgt_en.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penaire.eu/oa-in-h2020/h2020/h2020-oa-data-pilo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ec.europa.eu/research/participants/data/ref/h2020/grants_manual/hi/oa_pilot/h2020-hi-oa-data-mgt_en.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penaire.eu/oa-in-h2020/h2020/h2020-oa-data-pilo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iprhelpdesk.eu/" TargetMode="External"/><Relationship Id="rId13" Type="http://schemas.openxmlformats.org/officeDocument/2006/relationships/hyperlink" Target="https://ec.europa.eu/easme/en/horizon-2020-innosup" TargetMode="External"/><Relationship Id="rId18" Type="http://schemas.openxmlformats.org/officeDocument/2006/relationships/hyperlink" Target="http://ec.europa.eu/environment/life/" TargetMode="External"/><Relationship Id="rId3" Type="http://schemas.openxmlformats.org/officeDocument/2006/relationships/hyperlink" Target="http://ec.europa.eu/enterprise/initiatives/cosme/" TargetMode="External"/><Relationship Id="rId21" Type="http://schemas.openxmlformats.org/officeDocument/2006/relationships/hyperlink" Target="http://ec.europa.eu/environment/eco-innovation/" TargetMode="External"/><Relationship Id="rId7" Type="http://schemas.openxmlformats.org/officeDocument/2006/relationships/hyperlink" Target="http://ec.europa.eu/programmes/horizon2020/en/h2020-section/innovation-smes" TargetMode="External"/><Relationship Id="rId12" Type="http://schemas.openxmlformats.org/officeDocument/2006/relationships/hyperlink" Target="http://ec.europa.eu/programmes/horizon2020/en/h2020-section/leadership-enabling-and-industrial-technologies" TargetMode="External"/><Relationship Id="rId17" Type="http://schemas.openxmlformats.org/officeDocument/2006/relationships/hyperlink" Target="https://ec.europa.eu/easme/en/fast-track-innovation-fti-pilot-0" TargetMode="External"/><Relationship Id="rId2" Type="http://schemas.openxmlformats.org/officeDocument/2006/relationships/slide" Target="../slides/slide5.xml"/><Relationship Id="rId16" Type="http://schemas.openxmlformats.org/officeDocument/2006/relationships/hyperlink" Target="https://ec.europa.eu/easme/en/horizons-2020-sme-instrument" TargetMode="External"/><Relationship Id="rId20" Type="http://schemas.openxmlformats.org/officeDocument/2006/relationships/hyperlink" Target="http://ec.europa.eu/energy/intelligent/" TargetMode="External"/><Relationship Id="rId1" Type="http://schemas.openxmlformats.org/officeDocument/2006/relationships/notesMaster" Target="../notesMasters/notesMaster1.xml"/><Relationship Id="rId6" Type="http://schemas.openxmlformats.org/officeDocument/2006/relationships/hyperlink" Target="http://europa.eu/youreurope/business/" TargetMode="External"/><Relationship Id="rId11" Type="http://schemas.openxmlformats.org/officeDocument/2006/relationships/hyperlink" Target="https://ec.europa.eu/easme/en/horizon-2020-silc-ii" TargetMode="External"/><Relationship Id="rId5" Type="http://schemas.openxmlformats.org/officeDocument/2006/relationships/hyperlink" Target="http://een.ec.europa.eu/" TargetMode="External"/><Relationship Id="rId15" Type="http://schemas.openxmlformats.org/officeDocument/2006/relationships/hyperlink" Target="https://ec.europa.eu/easme/en/horizon-2020-environment-and-resources" TargetMode="External"/><Relationship Id="rId10" Type="http://schemas.openxmlformats.org/officeDocument/2006/relationships/hyperlink" Target="http://ec.europa.eu/easme/en/peer-learning-innovation-agencies" TargetMode="External"/><Relationship Id="rId19" Type="http://schemas.openxmlformats.org/officeDocument/2006/relationships/hyperlink" Target="https://ec.europa.eu/easme/en/european-maritime-and-fisheries-fund" TargetMode="External"/><Relationship Id="rId4" Type="http://schemas.openxmlformats.org/officeDocument/2006/relationships/hyperlink" Target="https://ec.europa.eu/easme/en/cosme" TargetMode="External"/><Relationship Id="rId9" Type="http://schemas.openxmlformats.org/officeDocument/2006/relationships/hyperlink" Target="https://ec.europa.eu/easme/en/intellectual-property" TargetMode="External"/><Relationship Id="rId14" Type="http://schemas.openxmlformats.org/officeDocument/2006/relationships/hyperlink" Target="https://ec.europa.eu/easme/en/energy" TargetMode="External"/><Relationship Id="rId22" Type="http://schemas.openxmlformats.org/officeDocument/2006/relationships/hyperlink" Target="http://www.eusew.e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415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eaLnBrk="0" hangingPunct="0">
              <a:defRP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81915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kern="1200" baseline="0" dirty="0" smtClean="0">
                <a:solidFill>
                  <a:schemeClr val="tx1"/>
                </a:solidFill>
                <a:effectLst/>
                <a:latin typeface="Arial" charset="0"/>
                <a:ea typeface="+mn-ea"/>
                <a:cs typeface="+mn-cs"/>
              </a:rPr>
              <a:t>Innovation is about satisfying needs and delivering benefits</a:t>
            </a:r>
            <a:endParaRPr lang="en-GB" baseline="0" dirty="0" smtClean="0"/>
          </a:p>
          <a:p>
            <a:pPr marL="171450" indent="-171450">
              <a:buFont typeface="Arial" panose="020B0604020202020204" pitchFamily="34" charset="0"/>
              <a:buChar char="•"/>
            </a:pPr>
            <a:r>
              <a:rPr lang="en-GB" baseline="0" dirty="0" smtClean="0"/>
              <a:t>Systemic innovation aims at responding to the societal challenge by obtaining </a:t>
            </a:r>
            <a:r>
              <a:rPr lang="en-GB" b="1" baseline="0" dirty="0" smtClean="0"/>
              <a:t>a system-wide transformation affecting the economic, social and environmental dimensions.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1" dirty="0" smtClean="0"/>
              <a:t>Integration of users in the process is crucial in a participatory approach through co-design, co-development</a:t>
            </a:r>
            <a:r>
              <a:rPr lang="en-GB" b="1" baseline="0" dirty="0" smtClean="0"/>
              <a:t> and co-implementation</a:t>
            </a:r>
            <a:r>
              <a:rPr lang="en-GB" b="1" dirty="0" smtClean="0"/>
              <a:t>.</a:t>
            </a:r>
          </a:p>
          <a:p>
            <a:pPr marL="171450" indent="-171450">
              <a:buFont typeface="Arial" panose="020B0604020202020204" pitchFamily="34" charset="0"/>
              <a:buChar char="•"/>
            </a:pPr>
            <a:r>
              <a:rPr lang="en-GB" dirty="0" smtClean="0"/>
              <a:t>Innovation implies Exploitation of R&amp;D results. </a:t>
            </a:r>
          </a:p>
          <a:p>
            <a:pPr marL="1714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Innovation potential: How much benefit (innovation) can the project results potentially deliver?</a:t>
            </a:r>
          </a:p>
          <a:p>
            <a:pPr marL="1714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Innovation management,</a:t>
            </a:r>
            <a:r>
              <a:rPr lang="en-GB" baseline="0" dirty="0" smtClean="0"/>
              <a:t> which is to identify and exploit R&amp;D results for innovation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16</a:t>
            </a:fld>
            <a:endParaRPr lang="en-GB" altLang="en-US"/>
          </a:p>
        </p:txBody>
      </p:sp>
    </p:spTree>
    <p:extLst>
      <p:ext uri="{BB962C8B-B14F-4D97-AF65-F5344CB8AC3E}">
        <p14:creationId xmlns:p14="http://schemas.microsoft.com/office/powerpoint/2010/main" val="408334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Standards are a major driver of</a:t>
            </a:r>
            <a:r>
              <a:rPr lang="en-GB" baseline="0" dirty="0" smtClean="0"/>
              <a:t> innovation</a:t>
            </a:r>
          </a:p>
          <a:p>
            <a:r>
              <a:rPr lang="en-GB" baseline="0" dirty="0" smtClean="0"/>
              <a:t>Important for all levels of R&amp;D, from basic research to experimental development and diffusion of the technology.</a:t>
            </a:r>
          </a:p>
          <a:p>
            <a:r>
              <a:rPr lang="en-GB" baseline="0" dirty="0" smtClean="0"/>
              <a:t>A study from the German DIN has shown multiple benefits of standards, economical, environmental.</a:t>
            </a:r>
          </a:p>
          <a:p>
            <a:pPr marL="0" indent="0">
              <a:buNone/>
            </a:pPr>
            <a:r>
              <a:rPr lang="en-GB" b="0" i="0" kern="0" dirty="0" smtClean="0"/>
              <a:t>greater economic growth than patents or licenses</a:t>
            </a:r>
          </a:p>
          <a:p>
            <a:pPr marL="0" indent="0">
              <a:buNone/>
            </a:pPr>
            <a:r>
              <a:rPr lang="en-GB" i="0" kern="0" dirty="0" smtClean="0"/>
              <a:t>create “markets” </a:t>
            </a:r>
          </a:p>
          <a:p>
            <a:pPr marL="0" indent="0">
              <a:buNone/>
            </a:pPr>
            <a:r>
              <a:rPr lang="en-GB" i="0" dirty="0" smtClean="0">
                <a:solidFill>
                  <a:schemeClr val="tx1"/>
                </a:solidFill>
              </a:rPr>
              <a:t>Making project output sustainable </a:t>
            </a:r>
          </a:p>
          <a:p>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17</a:t>
            </a:fld>
            <a:endParaRPr lang="en-GB" altLang="en-US"/>
          </a:p>
        </p:txBody>
      </p:sp>
    </p:spTree>
    <p:extLst>
      <p:ext uri="{BB962C8B-B14F-4D97-AF65-F5344CB8AC3E}">
        <p14:creationId xmlns:p14="http://schemas.microsoft.com/office/powerpoint/2010/main" val="324312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Where relevant for</a:t>
            </a:r>
            <a:r>
              <a:rPr lang="en-GB" baseline="0" dirty="0" smtClean="0"/>
              <a:t> your project it is important to link up with ongoing standardisation work, e.g. through links with Technical Committees, and to involve a standardisation partner, which could also be a member of a standardisation organisation such as CEN</a:t>
            </a:r>
          </a:p>
          <a:p>
            <a:pPr marL="171450" indent="-171450">
              <a:buFont typeface="Arial" panose="020B0604020202020204" pitchFamily="34" charset="0"/>
              <a:buChar char="•"/>
            </a:pPr>
            <a:r>
              <a:rPr lang="en-GB" baseline="0" dirty="0" smtClean="0"/>
              <a:t>It could also be informal standardisation organisations such as OGC</a:t>
            </a:r>
          </a:p>
          <a:p>
            <a:pPr marL="171450" indent="-171450">
              <a:buFont typeface="Arial" panose="020B0604020202020204" pitchFamily="34" charset="0"/>
              <a:buChar char="•"/>
            </a:pPr>
            <a:r>
              <a:rPr lang="en-GB" baseline="0" dirty="0" smtClean="0"/>
              <a:t>CEN-CENELEC has produced a guidance on how to integrate standards in H2020 proposals.</a:t>
            </a:r>
          </a:p>
          <a:p>
            <a:pPr marL="171450" indent="-171450">
              <a:buFont typeface="Arial" panose="020B0604020202020204" pitchFamily="34" charset="0"/>
              <a:buChar char="•"/>
            </a:pPr>
            <a:r>
              <a:rPr lang="en-GB" baseline="0" dirty="0" smtClean="0"/>
              <a:t>Usually the call description gives a clue as to whether standardisation is a key issue for the call, but even when it's not mentioned in the topic description it could be relevant for your work.</a:t>
            </a:r>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18</a:t>
            </a:fld>
            <a:endParaRPr lang="en-GB" altLang="en-US"/>
          </a:p>
        </p:txBody>
      </p:sp>
    </p:spTree>
    <p:extLst>
      <p:ext uri="{BB962C8B-B14F-4D97-AF65-F5344CB8AC3E}">
        <p14:creationId xmlns:p14="http://schemas.microsoft.com/office/powerpoint/2010/main" val="49383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For Earth Observation and spatial data, the WP</a:t>
            </a:r>
            <a:r>
              <a:rPr lang="en-GB" baseline="0" dirty="0" smtClean="0"/>
              <a:t> requires that projects comply with the INSPIRE directive</a:t>
            </a:r>
          </a:p>
          <a:p>
            <a:pPr marL="171450" indent="-171450">
              <a:buFont typeface="Arial" panose="020B0604020202020204" pitchFamily="34" charset="0"/>
              <a:buChar char="•"/>
            </a:pPr>
            <a:r>
              <a:rPr lang="en-GB" sz="1200" b="0" i="0" u="none" strike="noStrike" kern="1200" baseline="0" dirty="0" smtClean="0">
                <a:solidFill>
                  <a:schemeClr val="tx1"/>
                </a:solidFill>
                <a:latin typeface="Arial" charset="0"/>
                <a:ea typeface="+mn-ea"/>
                <a:cs typeface="+mn-cs"/>
              </a:rPr>
              <a:t>Open Geospatial Consortium  (OGC)</a:t>
            </a:r>
            <a:r>
              <a:rPr lang="en-GB" dirty="0" smtClean="0"/>
              <a:t> standards</a:t>
            </a:r>
            <a:r>
              <a:rPr lang="en-GB" baseline="0" dirty="0" smtClean="0"/>
              <a:t> act to support the INSPIRE directive</a:t>
            </a:r>
            <a:r>
              <a:rPr lang="en-GB" dirty="0" smtClean="0"/>
              <a:t> </a:t>
            </a:r>
          </a:p>
          <a:p>
            <a:pPr marL="171450" indent="-171450">
              <a:buFont typeface="Arial" panose="020B0604020202020204" pitchFamily="34" charset="0"/>
              <a:buChar char="•"/>
            </a:pPr>
            <a:r>
              <a:rPr lang="en-GB" dirty="0" smtClean="0"/>
              <a:t>Projects dealing with earth observation are also recommended to follow </a:t>
            </a:r>
            <a:r>
              <a:rPr lang="en-GB" baseline="0" dirty="0" smtClean="0"/>
              <a:t>the GEOSS data sharing principles and to register data in the portal</a:t>
            </a:r>
            <a:endParaRPr lang="en-GB" dirty="0" smtClean="0"/>
          </a:p>
          <a:p>
            <a:pPr marL="171450" indent="-171450">
              <a:buFont typeface="Arial" panose="020B0604020202020204" pitchFamily="34" charset="0"/>
              <a:buChar char="•"/>
            </a:pPr>
            <a:r>
              <a:rPr lang="en-GB" dirty="0" smtClean="0"/>
              <a:t>Global Earth Observation System of Systems (GEOSS).</a:t>
            </a:r>
          </a:p>
          <a:p>
            <a:pPr marL="171450" indent="-171450">
              <a:buFont typeface="Arial" panose="020B0604020202020204" pitchFamily="34" charset="0"/>
              <a:buChar char="•"/>
            </a:pPr>
            <a:r>
              <a:rPr lang="en-GB" dirty="0" smtClean="0"/>
              <a:t>The ‘</a:t>
            </a:r>
            <a:r>
              <a:rPr lang="en-GB" dirty="0" smtClean="0">
                <a:hlinkClick r:id="rId3"/>
              </a:rPr>
              <a:t>GEOSS Portal</a:t>
            </a:r>
            <a:r>
              <a:rPr lang="en-GB" dirty="0" smtClean="0"/>
              <a:t>’ offers a single Internet access point for users seeking data, imagery and analytical software packages relevant to all parts of the globe. It connects users to existing data bases and portals and provides reliable, up-to-date and user friendly information</a:t>
            </a:r>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19</a:t>
            </a:fld>
            <a:endParaRPr lang="en-GB" altLang="en-US"/>
          </a:p>
        </p:txBody>
      </p:sp>
    </p:spTree>
    <p:extLst>
      <p:ext uri="{BB962C8B-B14F-4D97-AF65-F5344CB8AC3E}">
        <p14:creationId xmlns:p14="http://schemas.microsoft.com/office/powerpoint/2010/main" val="343061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fr-BE" b="0" dirty="0" smtClean="0"/>
              <a:t>open </a:t>
            </a:r>
            <a:r>
              <a:rPr lang="fr-BE" b="0" dirty="0" err="1" smtClean="0"/>
              <a:t>acces</a:t>
            </a:r>
            <a:r>
              <a:rPr lang="fr-BE" b="0" dirty="0" smtClean="0"/>
              <a:t> </a:t>
            </a:r>
            <a:r>
              <a:rPr lang="fr-BE" b="0" dirty="0" err="1" smtClean="0"/>
              <a:t>is</a:t>
            </a:r>
            <a:r>
              <a:rPr lang="fr-BE" b="0" dirty="0" smtClean="0"/>
              <a:t> one of the major </a:t>
            </a:r>
            <a:r>
              <a:rPr lang="fr-BE" b="0" dirty="0" err="1" smtClean="0"/>
              <a:t>policies</a:t>
            </a:r>
            <a:r>
              <a:rPr lang="fr-BE" b="0" dirty="0" smtClean="0"/>
              <a:t> in H2020,</a:t>
            </a:r>
            <a:r>
              <a:rPr lang="fr-BE" b="0" baseline="0" dirty="0" smtClean="0"/>
              <a:t> = cross </a:t>
            </a:r>
            <a:r>
              <a:rPr lang="fr-BE" b="0" baseline="0" dirty="0" err="1" smtClean="0"/>
              <a:t>cutting</a:t>
            </a:r>
            <a:r>
              <a:rPr lang="fr-BE" b="0" baseline="0" dirty="0" smtClean="0"/>
              <a:t> issue -&gt; in </a:t>
            </a:r>
            <a:r>
              <a:rPr lang="fr-BE" b="0" baseline="0" dirty="0" err="1" smtClean="0"/>
              <a:t>order</a:t>
            </a:r>
            <a:r>
              <a:rPr lang="fr-BE" b="0" baseline="0" dirty="0" smtClean="0"/>
              <a:t> to </a:t>
            </a:r>
            <a:r>
              <a:rPr lang="fr-BE" b="0" baseline="0" dirty="0" err="1" smtClean="0"/>
              <a:t>increase</a:t>
            </a:r>
            <a:r>
              <a:rPr lang="fr-BE" b="0" baseline="0" dirty="0" smtClean="0"/>
              <a:t> the impact of </a:t>
            </a:r>
            <a:r>
              <a:rPr lang="fr-BE" b="0" baseline="0" dirty="0" err="1" smtClean="0"/>
              <a:t>project</a:t>
            </a:r>
            <a:r>
              <a:rPr lang="fr-BE" b="0" baseline="0" dirty="0" smtClean="0"/>
              <a:t> </a:t>
            </a:r>
            <a:r>
              <a:rPr lang="fr-BE" b="0" baseline="0" dirty="0" err="1" smtClean="0"/>
              <a:t>results</a:t>
            </a:r>
            <a:endParaRPr lang="fr-BE" b="0" dirty="0" smtClean="0"/>
          </a:p>
          <a:p>
            <a:pPr marL="171432" indent="-171432">
              <a:buFont typeface="Arial" panose="020B0604020202020204" pitchFamily="34" charset="0"/>
              <a:buChar char="•"/>
            </a:pPr>
            <a:r>
              <a:rPr lang="fr-BE" b="0" dirty="0" smtClean="0"/>
              <a:t>All</a:t>
            </a:r>
            <a:r>
              <a:rPr lang="fr-BE" b="0" baseline="0" dirty="0" smtClean="0"/>
              <a:t> H2020 </a:t>
            </a:r>
            <a:r>
              <a:rPr lang="fr-BE" b="0" baseline="0" dirty="0" err="1" smtClean="0"/>
              <a:t>projects</a:t>
            </a:r>
            <a:r>
              <a:rPr lang="fr-BE" b="0" baseline="0" dirty="0" smtClean="0"/>
              <a:t> are </a:t>
            </a:r>
            <a:r>
              <a:rPr lang="fr-BE" b="0" baseline="0" dirty="0" err="1" smtClean="0"/>
              <a:t>obliged</a:t>
            </a:r>
            <a:r>
              <a:rPr lang="fr-BE" b="0" baseline="0" dirty="0" smtClean="0"/>
              <a:t> to </a:t>
            </a:r>
            <a:r>
              <a:rPr lang="fr-BE" b="0" baseline="0" dirty="0" err="1" smtClean="0"/>
              <a:t>provide</a:t>
            </a:r>
            <a:r>
              <a:rPr lang="fr-BE" b="0" baseline="0" dirty="0" smtClean="0"/>
              <a:t> OA to </a:t>
            </a:r>
            <a:r>
              <a:rPr lang="fr-BE" b="0" baseline="0" dirty="0" err="1" smtClean="0"/>
              <a:t>peer</a:t>
            </a:r>
            <a:r>
              <a:rPr lang="fr-BE" b="0" baseline="0" dirty="0" smtClean="0"/>
              <a:t> </a:t>
            </a:r>
            <a:r>
              <a:rPr lang="fr-BE" b="0" baseline="0" dirty="0" err="1" smtClean="0"/>
              <a:t>reviewed</a:t>
            </a:r>
            <a:r>
              <a:rPr lang="fr-BE" b="0" baseline="0" dirty="0" smtClean="0"/>
              <a:t> publications </a:t>
            </a:r>
            <a:r>
              <a:rPr lang="fr-BE" b="0" baseline="0" dirty="0" err="1" smtClean="0"/>
              <a:t>arising</a:t>
            </a:r>
            <a:r>
              <a:rPr lang="fr-BE" b="0" baseline="0" dirty="0" smtClean="0"/>
              <a:t> </a:t>
            </a:r>
            <a:r>
              <a:rPr lang="fr-BE" b="0" baseline="0" dirty="0" err="1" smtClean="0"/>
              <a:t>from</a:t>
            </a:r>
            <a:r>
              <a:rPr lang="fr-BE" b="0" baseline="0" dirty="0" smtClean="0"/>
              <a:t> </a:t>
            </a:r>
            <a:r>
              <a:rPr lang="fr-BE" b="0" baseline="0" dirty="0" err="1" smtClean="0"/>
              <a:t>project</a:t>
            </a:r>
            <a:r>
              <a:rPr lang="fr-BE" b="0" baseline="0" dirty="0" smtClean="0"/>
              <a:t> </a:t>
            </a:r>
            <a:r>
              <a:rPr lang="fr-BE" b="0" baseline="0" dirty="0" err="1" smtClean="0"/>
              <a:t>funding</a:t>
            </a:r>
            <a:endParaRPr lang="fr-BE" b="0" baseline="0" dirty="0" smtClean="0"/>
          </a:p>
          <a:p>
            <a:pPr marL="171432" indent="-171432">
              <a:buFont typeface="Arial" panose="020B0604020202020204" pitchFamily="34" charset="0"/>
              <a:buChar char="•"/>
            </a:pPr>
            <a:r>
              <a:rPr lang="fr-BE" b="0" baseline="0" dirty="0" smtClean="0"/>
              <a:t>OA = free of charge online </a:t>
            </a:r>
            <a:r>
              <a:rPr lang="fr-BE" b="0" baseline="0" dirty="0" err="1" smtClean="0"/>
              <a:t>access</a:t>
            </a:r>
            <a:r>
              <a:rPr lang="fr-BE" b="0" baseline="0" dirty="0" smtClean="0"/>
              <a:t> for </a:t>
            </a:r>
            <a:r>
              <a:rPr lang="fr-BE" b="0" baseline="0" dirty="0" err="1" smtClean="0"/>
              <a:t>any</a:t>
            </a:r>
            <a:r>
              <a:rPr lang="fr-BE" b="0" baseline="0" dirty="0" smtClean="0"/>
              <a:t> user</a:t>
            </a:r>
            <a:endParaRPr lang="en-GB" b="0" dirty="0" smtClean="0"/>
          </a:p>
          <a:p>
            <a:pPr marL="171432" indent="-171432">
              <a:buFont typeface="Arial" panose="020B0604020202020204" pitchFamily="34" charset="0"/>
              <a:buChar char="•"/>
            </a:pPr>
            <a:r>
              <a:rPr lang="en-GB" b="0" dirty="0" smtClean="0"/>
              <a:t>Open access to publications - two main routes towards OA</a:t>
            </a:r>
          </a:p>
          <a:p>
            <a:pPr marL="628586" lvl="1" indent="-171432">
              <a:buFont typeface="Arial" panose="020B0604020202020204" pitchFamily="34" charset="0"/>
              <a:buChar char="•"/>
            </a:pPr>
            <a:r>
              <a:rPr lang="en-GB" b="1" dirty="0" smtClean="0"/>
              <a:t>Self-archiving</a:t>
            </a:r>
            <a:r>
              <a:rPr lang="en-GB" dirty="0" smtClean="0"/>
              <a:t>: archiving in online repository before or after publication by the author ("Green OA"), often after embargo period set by the (non-OA) publisher (max 6 months)</a:t>
            </a:r>
          </a:p>
          <a:p>
            <a:pPr marL="628586" lvl="1" indent="-171432">
              <a:buFont typeface="Arial" panose="020B0604020202020204" pitchFamily="34" charset="0"/>
              <a:buChar char="•"/>
            </a:pPr>
            <a:r>
              <a:rPr lang="en-GB" b="1" dirty="0" smtClean="0"/>
              <a:t>OA publishing</a:t>
            </a:r>
            <a:r>
              <a:rPr lang="en-GB" dirty="0" smtClean="0"/>
              <a:t>: immediate in OA mode when published</a:t>
            </a:r>
            <a:r>
              <a:rPr lang="en-GB" baseline="0" dirty="0" smtClean="0"/>
              <a:t> </a:t>
            </a:r>
            <a:r>
              <a:rPr lang="en-GB" dirty="0" smtClean="0"/>
              <a:t>("Gold OA"), publishing costs can</a:t>
            </a:r>
            <a:r>
              <a:rPr lang="en-GB" baseline="0" dirty="0" smtClean="0"/>
              <a:t> be reimbursed</a:t>
            </a:r>
            <a:endParaRPr lang="en-GB" dirty="0" smtClean="0"/>
          </a:p>
          <a:p>
            <a:r>
              <a:rPr lang="en-GB" dirty="0" smtClean="0"/>
              <a:t>For Horizon 2020, providing open access to publications in funded projects is an </a:t>
            </a:r>
            <a:r>
              <a:rPr lang="en-GB" b="1" dirty="0" smtClean="0"/>
              <a:t>obligation</a:t>
            </a:r>
            <a:r>
              <a:rPr lang="en-GB" dirty="0" smtClean="0"/>
              <a:t> for all grants.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421956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4307">
              <a:buFont typeface="Arial" panose="020B0604020202020204" pitchFamily="34" charset="0"/>
              <a:buChar char="•"/>
              <a:defRPr/>
            </a:pPr>
            <a:r>
              <a:rPr lang="en-GB" dirty="0" smtClean="0">
                <a:effectLst/>
              </a:rPr>
              <a:t>A novelty in Horizon 2020 is the </a:t>
            </a:r>
            <a:r>
              <a:rPr lang="en-GB" dirty="0" smtClean="0">
                <a:effectLst/>
                <a:hlinkClick r:id="rId3" action="ppaction://hlinkfile"/>
              </a:rPr>
              <a:t>Open Research Data Pilot</a:t>
            </a:r>
            <a:r>
              <a:rPr lang="en-GB" dirty="0" smtClean="0">
                <a:effectLst/>
              </a:rPr>
              <a:t> which aims to improve and maximize </a:t>
            </a:r>
            <a:r>
              <a:rPr lang="en-GB" b="1" dirty="0" smtClean="0">
                <a:effectLst/>
              </a:rPr>
              <a:t>access to and re-use of research data generated by projects. </a:t>
            </a:r>
          </a:p>
          <a:p>
            <a:pPr marL="171432" indent="-171432" defTabSz="914307">
              <a:buFont typeface="Arial" panose="020B0604020202020204" pitchFamily="34" charset="0"/>
              <a:buChar char="•"/>
              <a:defRPr/>
            </a:pPr>
            <a:r>
              <a:rPr lang="fr-BE" dirty="0" err="1" smtClean="0">
                <a:effectLst/>
              </a:rPr>
              <a:t>Applies</a:t>
            </a:r>
            <a:r>
              <a:rPr lang="fr-BE" dirty="0" smtClean="0">
                <a:effectLst/>
              </a:rPr>
              <a:t> to </a:t>
            </a:r>
            <a:r>
              <a:rPr lang="fr-BE" dirty="0" err="1" smtClean="0">
                <a:effectLst/>
              </a:rPr>
              <a:t>research</a:t>
            </a:r>
            <a:r>
              <a:rPr lang="fr-BE" dirty="0" smtClean="0">
                <a:effectLst/>
              </a:rPr>
              <a:t> data:</a:t>
            </a:r>
          </a:p>
          <a:p>
            <a:pPr marL="628586" lvl="1" indent="-171432" defTabSz="914307">
              <a:buFont typeface="Arial" panose="020B0604020202020204" pitchFamily="34" charset="0"/>
              <a:buChar char="•"/>
              <a:defRPr/>
            </a:pPr>
            <a:r>
              <a:rPr lang="fr-BE" dirty="0" err="1" smtClean="0">
                <a:effectLst/>
              </a:rPr>
              <a:t>Underlying</a:t>
            </a:r>
            <a:r>
              <a:rPr lang="fr-BE" dirty="0" smtClean="0">
                <a:effectLst/>
              </a:rPr>
              <a:t> data for publications – </a:t>
            </a:r>
            <a:r>
              <a:rPr lang="fr-BE" dirty="0" err="1" smtClean="0">
                <a:effectLst/>
              </a:rPr>
              <a:t>metadata</a:t>
            </a:r>
            <a:r>
              <a:rPr lang="fr-BE" baseline="0" dirty="0" smtClean="0">
                <a:effectLst/>
              </a:rPr>
              <a:t> = data </a:t>
            </a:r>
            <a:r>
              <a:rPr lang="fr-BE" baseline="0" dirty="0" err="1" smtClean="0">
                <a:effectLst/>
              </a:rPr>
              <a:t>describing</a:t>
            </a:r>
            <a:r>
              <a:rPr lang="fr-BE" baseline="0" dirty="0" smtClean="0">
                <a:effectLst/>
              </a:rPr>
              <a:t> </a:t>
            </a:r>
            <a:r>
              <a:rPr lang="fr-BE" baseline="0" dirty="0" err="1" smtClean="0">
                <a:effectLst/>
              </a:rPr>
              <a:t>research</a:t>
            </a:r>
            <a:r>
              <a:rPr lang="fr-BE" baseline="0" dirty="0" smtClean="0">
                <a:effectLst/>
              </a:rPr>
              <a:t> data</a:t>
            </a:r>
            <a:endParaRPr lang="fr-BE" dirty="0" smtClean="0">
              <a:effectLst/>
            </a:endParaRPr>
          </a:p>
          <a:p>
            <a:pPr marL="628586" lvl="1" indent="-171432" defTabSz="914307">
              <a:buFont typeface="Arial" panose="020B0604020202020204" pitchFamily="34" charset="0"/>
              <a:buChar char="•"/>
              <a:defRPr/>
            </a:pPr>
            <a:r>
              <a:rPr lang="fr-BE" dirty="0" err="1" smtClean="0">
                <a:effectLst/>
              </a:rPr>
              <a:t>Eg</a:t>
            </a:r>
            <a:r>
              <a:rPr lang="fr-BE" dirty="0" smtClean="0">
                <a:effectLst/>
              </a:rPr>
              <a:t> </a:t>
            </a:r>
            <a:r>
              <a:rPr lang="fr-BE" dirty="0" err="1" smtClean="0">
                <a:effectLst/>
              </a:rPr>
              <a:t>raw</a:t>
            </a:r>
            <a:r>
              <a:rPr lang="fr-BE" baseline="0" dirty="0" smtClean="0">
                <a:effectLst/>
              </a:rPr>
              <a:t> data</a:t>
            </a:r>
            <a:endParaRPr lang="fr-BE" dirty="0" smtClean="0">
              <a:effectLst/>
            </a:endParaRPr>
          </a:p>
          <a:p>
            <a:pPr marL="171432" indent="-171432" defTabSz="914307">
              <a:buFont typeface="Arial" panose="020B0604020202020204" pitchFamily="34" charset="0"/>
              <a:buChar char="•"/>
              <a:defRPr/>
            </a:pPr>
            <a:r>
              <a:rPr lang="fr-BE" dirty="0" err="1" smtClean="0"/>
              <a:t>Requirements</a:t>
            </a:r>
            <a:r>
              <a:rPr lang="fr-BE" dirty="0" smtClean="0"/>
              <a:t>:</a:t>
            </a:r>
          </a:p>
          <a:p>
            <a:pPr marL="628586" lvl="1" indent="-171432" defTabSz="914307">
              <a:buFont typeface="Arial" panose="020B0604020202020204" pitchFamily="34" charset="0"/>
              <a:buChar char="•"/>
              <a:defRPr/>
            </a:pPr>
            <a:r>
              <a:rPr lang="fr-BE" dirty="0" smtClean="0"/>
              <a:t>Data </a:t>
            </a:r>
            <a:r>
              <a:rPr lang="fr-BE" dirty="0" err="1" smtClean="0"/>
              <a:t>repository</a:t>
            </a:r>
            <a:r>
              <a:rPr lang="fr-BE" dirty="0" smtClean="0"/>
              <a:t>: </a:t>
            </a:r>
            <a:r>
              <a:rPr lang="fr-BE" dirty="0" err="1" smtClean="0"/>
              <a:t>thematic</a:t>
            </a:r>
            <a:r>
              <a:rPr lang="fr-BE" baseline="0" dirty="0" smtClean="0"/>
              <a:t> or </a:t>
            </a:r>
            <a:r>
              <a:rPr lang="fr-BE" baseline="0" dirty="0" err="1" smtClean="0"/>
              <a:t>institutional</a:t>
            </a:r>
            <a:r>
              <a:rPr lang="fr-BE" baseline="0" dirty="0" smtClean="0"/>
              <a:t> -&gt; </a:t>
            </a:r>
            <a:r>
              <a:rPr lang="fr-BE" baseline="0" dirty="0" err="1" smtClean="0"/>
              <a:t>see</a:t>
            </a:r>
            <a:r>
              <a:rPr lang="fr-BE" baseline="0" dirty="0" smtClean="0"/>
              <a:t> </a:t>
            </a:r>
            <a:r>
              <a:rPr lang="fr-BE" baseline="0" dirty="0" err="1" smtClean="0"/>
              <a:t>openaire</a:t>
            </a:r>
            <a:endParaRPr lang="fr-BE" baseline="0" dirty="0" smtClean="0"/>
          </a:p>
          <a:p>
            <a:pPr marL="628586" lvl="1" indent="-171432" defTabSz="914307">
              <a:buFont typeface="Arial" panose="020B0604020202020204" pitchFamily="34" charset="0"/>
              <a:buChar char="•"/>
              <a:defRPr/>
            </a:pPr>
            <a:r>
              <a:rPr lang="fr-BE" baseline="0" dirty="0" err="1" smtClean="0"/>
              <a:t>Measures</a:t>
            </a:r>
            <a:r>
              <a:rPr lang="fr-BE" baseline="0" dirty="0" smtClean="0"/>
              <a:t> to </a:t>
            </a:r>
            <a:r>
              <a:rPr lang="fr-BE" baseline="0" dirty="0" err="1" smtClean="0"/>
              <a:t>access</a:t>
            </a:r>
            <a:r>
              <a:rPr lang="fr-BE" baseline="0" dirty="0" smtClean="0"/>
              <a:t>: </a:t>
            </a:r>
            <a:r>
              <a:rPr lang="fr-BE" baseline="0" dirty="0" err="1" smtClean="0"/>
              <a:t>attach</a:t>
            </a:r>
            <a:r>
              <a:rPr lang="fr-BE" baseline="0" dirty="0" smtClean="0"/>
              <a:t> a  </a:t>
            </a:r>
            <a:r>
              <a:rPr lang="fr-BE" baseline="0" dirty="0" err="1" smtClean="0"/>
              <a:t>Creative</a:t>
            </a:r>
            <a:r>
              <a:rPr lang="fr-BE" baseline="0" dirty="0" smtClean="0"/>
              <a:t> Commons License (= a public copyright </a:t>
            </a:r>
            <a:r>
              <a:rPr lang="fr-BE" baseline="0" dirty="0" err="1" smtClean="0"/>
              <a:t>license</a:t>
            </a:r>
            <a:r>
              <a:rPr lang="fr-BE" baseline="0" dirty="0" smtClean="0"/>
              <a:t>)  to data </a:t>
            </a:r>
            <a:r>
              <a:rPr lang="fr-BE" baseline="0" dirty="0" err="1" smtClean="0"/>
              <a:t>deposited</a:t>
            </a:r>
            <a:endParaRPr lang="fr-BE" baseline="0" dirty="0" smtClean="0"/>
          </a:p>
          <a:p>
            <a:pPr marL="628586" lvl="1" indent="-171432" defTabSz="914307">
              <a:buFont typeface="Arial" panose="020B0604020202020204" pitchFamily="34" charset="0"/>
              <a:buChar char="•"/>
              <a:defRPr/>
            </a:pPr>
            <a:r>
              <a:rPr lang="fr-BE" baseline="0" dirty="0" smtClean="0"/>
              <a:t>Info: </a:t>
            </a:r>
            <a:r>
              <a:rPr lang="fr-BE" baseline="0" dirty="0" err="1" smtClean="0"/>
              <a:t>eg</a:t>
            </a:r>
            <a:r>
              <a:rPr lang="fr-BE" baseline="0" dirty="0" smtClean="0"/>
              <a:t> </a:t>
            </a:r>
            <a:r>
              <a:rPr lang="fr-BE" baseline="0" dirty="0" err="1" smtClean="0"/>
              <a:t>algorithms</a:t>
            </a:r>
            <a:r>
              <a:rPr lang="fr-BE" baseline="0" dirty="0" smtClean="0"/>
              <a:t>, software code, ….</a:t>
            </a:r>
            <a:endParaRPr lang="en-GB" dirty="0" smtClean="0"/>
          </a:p>
          <a:p>
            <a:pPr marL="171432" indent="-171432" defTabSz="914307">
              <a:buFont typeface="Arial" panose="020B0604020202020204" pitchFamily="34" charset="0"/>
              <a:buChar char="•"/>
              <a:defRPr/>
            </a:pPr>
            <a:r>
              <a:rPr lang="en-GB" dirty="0" smtClean="0"/>
              <a:t>required to develop a </a:t>
            </a:r>
            <a:r>
              <a:rPr lang="en-GB" dirty="0" smtClean="0">
                <a:hlinkClick r:id="rId4"/>
              </a:rPr>
              <a:t>Data Management Plan (DMP)</a:t>
            </a:r>
            <a:r>
              <a:rPr lang="en-GB" baseline="0" dirty="0" smtClean="0"/>
              <a:t> by month 6: </a:t>
            </a:r>
            <a:endParaRPr lang="en-GB" dirty="0" smtClean="0"/>
          </a:p>
          <a:p>
            <a:pPr marL="171432" indent="-171432" defTabSz="914307">
              <a:buFont typeface="Arial" panose="020B0604020202020204" pitchFamily="34" charset="0"/>
              <a:buChar char="•"/>
              <a:defRPr/>
            </a:pP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231059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405652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4307">
              <a:buFont typeface="Arial" panose="020B0604020202020204" pitchFamily="34" charset="0"/>
              <a:buChar char="•"/>
              <a:defRPr/>
            </a:pPr>
            <a:r>
              <a:rPr lang="en-GB" dirty="0" smtClean="0">
                <a:effectLst/>
              </a:rPr>
              <a:t>A novelty in Horizon 2020 is the </a:t>
            </a:r>
            <a:r>
              <a:rPr lang="en-GB" dirty="0" smtClean="0">
                <a:effectLst/>
                <a:hlinkClick r:id="rId3" action="ppaction://hlinkfile"/>
              </a:rPr>
              <a:t>Open Research Data Pilot</a:t>
            </a:r>
            <a:r>
              <a:rPr lang="en-GB" dirty="0" smtClean="0">
                <a:effectLst/>
              </a:rPr>
              <a:t> which aims to improve and maximize </a:t>
            </a:r>
            <a:r>
              <a:rPr lang="en-GB" b="1" dirty="0" smtClean="0">
                <a:effectLst/>
              </a:rPr>
              <a:t>access to and re-use of research data generated by projects. </a:t>
            </a:r>
          </a:p>
          <a:p>
            <a:pPr marL="171432" indent="-171432" defTabSz="914307">
              <a:buFont typeface="Arial" panose="020B0604020202020204" pitchFamily="34" charset="0"/>
              <a:buChar char="•"/>
              <a:defRPr/>
            </a:pPr>
            <a:r>
              <a:rPr lang="fr-BE" dirty="0" err="1" smtClean="0">
                <a:effectLst/>
              </a:rPr>
              <a:t>Applies</a:t>
            </a:r>
            <a:r>
              <a:rPr lang="fr-BE" dirty="0" smtClean="0">
                <a:effectLst/>
              </a:rPr>
              <a:t> to </a:t>
            </a:r>
            <a:r>
              <a:rPr lang="fr-BE" dirty="0" err="1" smtClean="0">
                <a:effectLst/>
              </a:rPr>
              <a:t>research</a:t>
            </a:r>
            <a:r>
              <a:rPr lang="fr-BE" dirty="0" smtClean="0">
                <a:effectLst/>
              </a:rPr>
              <a:t> data:</a:t>
            </a:r>
          </a:p>
          <a:p>
            <a:pPr marL="628586" lvl="1" indent="-171432" defTabSz="914307">
              <a:buFont typeface="Arial" panose="020B0604020202020204" pitchFamily="34" charset="0"/>
              <a:buChar char="•"/>
              <a:defRPr/>
            </a:pPr>
            <a:r>
              <a:rPr lang="fr-BE" dirty="0" err="1" smtClean="0">
                <a:effectLst/>
              </a:rPr>
              <a:t>Underlying</a:t>
            </a:r>
            <a:r>
              <a:rPr lang="fr-BE" dirty="0" smtClean="0">
                <a:effectLst/>
              </a:rPr>
              <a:t> data for publications – </a:t>
            </a:r>
            <a:r>
              <a:rPr lang="fr-BE" dirty="0" err="1" smtClean="0">
                <a:effectLst/>
              </a:rPr>
              <a:t>metadata</a:t>
            </a:r>
            <a:r>
              <a:rPr lang="fr-BE" baseline="0" dirty="0" smtClean="0">
                <a:effectLst/>
              </a:rPr>
              <a:t> = data </a:t>
            </a:r>
            <a:r>
              <a:rPr lang="fr-BE" baseline="0" dirty="0" err="1" smtClean="0">
                <a:effectLst/>
              </a:rPr>
              <a:t>describing</a:t>
            </a:r>
            <a:r>
              <a:rPr lang="fr-BE" baseline="0" dirty="0" smtClean="0">
                <a:effectLst/>
              </a:rPr>
              <a:t> </a:t>
            </a:r>
            <a:r>
              <a:rPr lang="fr-BE" baseline="0" dirty="0" err="1" smtClean="0">
                <a:effectLst/>
              </a:rPr>
              <a:t>research</a:t>
            </a:r>
            <a:r>
              <a:rPr lang="fr-BE" baseline="0" dirty="0" smtClean="0">
                <a:effectLst/>
              </a:rPr>
              <a:t> data</a:t>
            </a:r>
            <a:endParaRPr lang="fr-BE" dirty="0" smtClean="0">
              <a:effectLst/>
            </a:endParaRPr>
          </a:p>
          <a:p>
            <a:pPr marL="628586" lvl="1" indent="-171432" defTabSz="914307">
              <a:buFont typeface="Arial" panose="020B0604020202020204" pitchFamily="34" charset="0"/>
              <a:buChar char="•"/>
              <a:defRPr/>
            </a:pPr>
            <a:r>
              <a:rPr lang="fr-BE" dirty="0" err="1" smtClean="0">
                <a:effectLst/>
              </a:rPr>
              <a:t>Eg</a:t>
            </a:r>
            <a:r>
              <a:rPr lang="fr-BE" dirty="0" smtClean="0">
                <a:effectLst/>
              </a:rPr>
              <a:t> </a:t>
            </a:r>
            <a:r>
              <a:rPr lang="fr-BE" dirty="0" err="1" smtClean="0">
                <a:effectLst/>
              </a:rPr>
              <a:t>raw</a:t>
            </a:r>
            <a:r>
              <a:rPr lang="fr-BE" baseline="0" dirty="0" smtClean="0">
                <a:effectLst/>
              </a:rPr>
              <a:t> data</a:t>
            </a:r>
            <a:endParaRPr lang="fr-BE" dirty="0" smtClean="0">
              <a:effectLst/>
            </a:endParaRPr>
          </a:p>
          <a:p>
            <a:pPr marL="171432" indent="-171432" defTabSz="914307">
              <a:buFont typeface="Arial" panose="020B0604020202020204" pitchFamily="34" charset="0"/>
              <a:buChar char="•"/>
              <a:defRPr/>
            </a:pPr>
            <a:r>
              <a:rPr lang="fr-BE" dirty="0" err="1" smtClean="0"/>
              <a:t>Requirements</a:t>
            </a:r>
            <a:r>
              <a:rPr lang="fr-BE" dirty="0" smtClean="0"/>
              <a:t>:</a:t>
            </a:r>
          </a:p>
          <a:p>
            <a:pPr marL="628586" lvl="1" indent="-171432" defTabSz="914307">
              <a:buFont typeface="Arial" panose="020B0604020202020204" pitchFamily="34" charset="0"/>
              <a:buChar char="•"/>
              <a:defRPr/>
            </a:pPr>
            <a:r>
              <a:rPr lang="fr-BE" dirty="0" smtClean="0"/>
              <a:t>Data </a:t>
            </a:r>
            <a:r>
              <a:rPr lang="fr-BE" dirty="0" err="1" smtClean="0"/>
              <a:t>repository</a:t>
            </a:r>
            <a:r>
              <a:rPr lang="fr-BE" dirty="0" smtClean="0"/>
              <a:t>: </a:t>
            </a:r>
            <a:r>
              <a:rPr lang="fr-BE" dirty="0" err="1" smtClean="0"/>
              <a:t>thematic</a:t>
            </a:r>
            <a:r>
              <a:rPr lang="fr-BE" baseline="0" dirty="0" smtClean="0"/>
              <a:t> or </a:t>
            </a:r>
            <a:r>
              <a:rPr lang="fr-BE" baseline="0" dirty="0" err="1" smtClean="0"/>
              <a:t>institutional</a:t>
            </a:r>
            <a:r>
              <a:rPr lang="fr-BE" baseline="0" dirty="0" smtClean="0"/>
              <a:t> -&gt; </a:t>
            </a:r>
            <a:r>
              <a:rPr lang="fr-BE" baseline="0" dirty="0" err="1" smtClean="0"/>
              <a:t>see</a:t>
            </a:r>
            <a:r>
              <a:rPr lang="fr-BE" baseline="0" dirty="0" smtClean="0"/>
              <a:t> </a:t>
            </a:r>
            <a:r>
              <a:rPr lang="fr-BE" baseline="0" dirty="0" err="1" smtClean="0"/>
              <a:t>openaire</a:t>
            </a:r>
            <a:endParaRPr lang="fr-BE" baseline="0" dirty="0" smtClean="0"/>
          </a:p>
          <a:p>
            <a:pPr marL="628586" lvl="1" indent="-171432" defTabSz="914307">
              <a:buFont typeface="Arial" panose="020B0604020202020204" pitchFamily="34" charset="0"/>
              <a:buChar char="•"/>
              <a:defRPr/>
            </a:pPr>
            <a:r>
              <a:rPr lang="fr-BE" baseline="0" dirty="0" err="1" smtClean="0"/>
              <a:t>Measures</a:t>
            </a:r>
            <a:r>
              <a:rPr lang="fr-BE" baseline="0" dirty="0" smtClean="0"/>
              <a:t> to </a:t>
            </a:r>
            <a:r>
              <a:rPr lang="fr-BE" baseline="0" dirty="0" err="1" smtClean="0"/>
              <a:t>access</a:t>
            </a:r>
            <a:r>
              <a:rPr lang="fr-BE" baseline="0" dirty="0" smtClean="0"/>
              <a:t>: </a:t>
            </a:r>
            <a:r>
              <a:rPr lang="fr-BE" baseline="0" dirty="0" err="1" smtClean="0"/>
              <a:t>attach</a:t>
            </a:r>
            <a:r>
              <a:rPr lang="fr-BE" baseline="0" dirty="0" smtClean="0"/>
              <a:t> a  </a:t>
            </a:r>
            <a:r>
              <a:rPr lang="fr-BE" baseline="0" dirty="0" err="1" smtClean="0"/>
              <a:t>Creative</a:t>
            </a:r>
            <a:r>
              <a:rPr lang="fr-BE" baseline="0" dirty="0" smtClean="0"/>
              <a:t> Commons License (= a public copyright </a:t>
            </a:r>
            <a:r>
              <a:rPr lang="fr-BE" baseline="0" dirty="0" err="1" smtClean="0"/>
              <a:t>license</a:t>
            </a:r>
            <a:r>
              <a:rPr lang="fr-BE" baseline="0" dirty="0" smtClean="0"/>
              <a:t>)  to data </a:t>
            </a:r>
            <a:r>
              <a:rPr lang="fr-BE" baseline="0" dirty="0" err="1" smtClean="0"/>
              <a:t>deposited</a:t>
            </a:r>
            <a:endParaRPr lang="fr-BE" baseline="0" dirty="0" smtClean="0"/>
          </a:p>
          <a:p>
            <a:pPr marL="628586" lvl="1" indent="-171432" defTabSz="914307">
              <a:buFont typeface="Arial" panose="020B0604020202020204" pitchFamily="34" charset="0"/>
              <a:buChar char="•"/>
              <a:defRPr/>
            </a:pPr>
            <a:r>
              <a:rPr lang="fr-BE" baseline="0" dirty="0" smtClean="0"/>
              <a:t>Info: </a:t>
            </a:r>
            <a:r>
              <a:rPr lang="fr-BE" baseline="0" dirty="0" err="1" smtClean="0"/>
              <a:t>eg</a:t>
            </a:r>
            <a:r>
              <a:rPr lang="fr-BE" baseline="0" dirty="0" smtClean="0"/>
              <a:t> </a:t>
            </a:r>
            <a:r>
              <a:rPr lang="fr-BE" baseline="0" dirty="0" err="1" smtClean="0"/>
              <a:t>algorithms</a:t>
            </a:r>
            <a:r>
              <a:rPr lang="fr-BE" baseline="0" dirty="0" smtClean="0"/>
              <a:t>, software code, ….</a:t>
            </a:r>
            <a:endParaRPr lang="en-GB" dirty="0" smtClean="0"/>
          </a:p>
          <a:p>
            <a:pPr marL="171432" indent="-171432" defTabSz="914307">
              <a:buFont typeface="Arial" panose="020B0604020202020204" pitchFamily="34" charset="0"/>
              <a:buChar char="•"/>
              <a:defRPr/>
            </a:pPr>
            <a:r>
              <a:rPr lang="en-GB" dirty="0" smtClean="0"/>
              <a:t>required to develop a </a:t>
            </a:r>
            <a:r>
              <a:rPr lang="en-GB" dirty="0" smtClean="0">
                <a:hlinkClick r:id="rId4"/>
              </a:rPr>
              <a:t>Data Management Plan (DMP)</a:t>
            </a:r>
            <a:r>
              <a:rPr lang="en-GB" baseline="0" dirty="0" smtClean="0"/>
              <a:t> by month 6: </a:t>
            </a:r>
            <a:endParaRPr lang="en-GB" dirty="0" smtClean="0"/>
          </a:p>
          <a:p>
            <a:pPr marL="171432" indent="-171432" defTabSz="914307">
              <a:buFont typeface="Arial" panose="020B0604020202020204" pitchFamily="34" charset="0"/>
              <a:buChar char="•"/>
              <a:defRPr/>
            </a:pP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a:p>
        </p:txBody>
      </p:sp>
    </p:spTree>
    <p:extLst>
      <p:ext uri="{BB962C8B-B14F-4D97-AF65-F5344CB8AC3E}">
        <p14:creationId xmlns:p14="http://schemas.microsoft.com/office/powerpoint/2010/main" val="231059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4307">
              <a:buFont typeface="Arial" panose="020B0604020202020204" pitchFamily="34" charset="0"/>
              <a:buChar char="•"/>
              <a:defRPr/>
            </a:pPr>
            <a:r>
              <a:rPr lang="en-GB" dirty="0" smtClean="0">
                <a:effectLst/>
              </a:rPr>
              <a:t>A novelty in Horizon 2020 is the </a:t>
            </a:r>
            <a:r>
              <a:rPr lang="en-GB" dirty="0" smtClean="0">
                <a:effectLst/>
                <a:hlinkClick r:id="rId3" action="ppaction://hlinkfile"/>
              </a:rPr>
              <a:t>Open Research Data Pilot</a:t>
            </a:r>
            <a:r>
              <a:rPr lang="en-GB" dirty="0" smtClean="0">
                <a:effectLst/>
              </a:rPr>
              <a:t> which aims to improve and maximize </a:t>
            </a:r>
            <a:r>
              <a:rPr lang="en-GB" b="1" dirty="0" smtClean="0">
                <a:effectLst/>
              </a:rPr>
              <a:t>access to and re-use of research data generated by projects. </a:t>
            </a:r>
          </a:p>
          <a:p>
            <a:pPr marL="171432" indent="-171432" defTabSz="914307">
              <a:buFont typeface="Arial" panose="020B0604020202020204" pitchFamily="34" charset="0"/>
              <a:buChar char="•"/>
              <a:defRPr/>
            </a:pPr>
            <a:r>
              <a:rPr lang="fr-BE" dirty="0" err="1" smtClean="0">
                <a:effectLst/>
              </a:rPr>
              <a:t>Applies</a:t>
            </a:r>
            <a:r>
              <a:rPr lang="fr-BE" dirty="0" smtClean="0">
                <a:effectLst/>
              </a:rPr>
              <a:t> to </a:t>
            </a:r>
            <a:r>
              <a:rPr lang="fr-BE" dirty="0" err="1" smtClean="0">
                <a:effectLst/>
              </a:rPr>
              <a:t>research</a:t>
            </a:r>
            <a:r>
              <a:rPr lang="fr-BE" dirty="0" smtClean="0">
                <a:effectLst/>
              </a:rPr>
              <a:t> data:</a:t>
            </a:r>
          </a:p>
          <a:p>
            <a:pPr marL="628586" lvl="1" indent="-171432" defTabSz="914307">
              <a:buFont typeface="Arial" panose="020B0604020202020204" pitchFamily="34" charset="0"/>
              <a:buChar char="•"/>
              <a:defRPr/>
            </a:pPr>
            <a:r>
              <a:rPr lang="fr-BE" dirty="0" err="1" smtClean="0">
                <a:effectLst/>
              </a:rPr>
              <a:t>Underlying</a:t>
            </a:r>
            <a:r>
              <a:rPr lang="fr-BE" dirty="0" smtClean="0">
                <a:effectLst/>
              </a:rPr>
              <a:t> data for publications – </a:t>
            </a:r>
            <a:r>
              <a:rPr lang="fr-BE" dirty="0" err="1" smtClean="0">
                <a:effectLst/>
              </a:rPr>
              <a:t>metadata</a:t>
            </a:r>
            <a:r>
              <a:rPr lang="fr-BE" baseline="0" dirty="0" smtClean="0">
                <a:effectLst/>
              </a:rPr>
              <a:t> = data </a:t>
            </a:r>
            <a:r>
              <a:rPr lang="fr-BE" baseline="0" dirty="0" err="1" smtClean="0">
                <a:effectLst/>
              </a:rPr>
              <a:t>describing</a:t>
            </a:r>
            <a:r>
              <a:rPr lang="fr-BE" baseline="0" dirty="0" smtClean="0">
                <a:effectLst/>
              </a:rPr>
              <a:t> </a:t>
            </a:r>
            <a:r>
              <a:rPr lang="fr-BE" baseline="0" dirty="0" err="1" smtClean="0">
                <a:effectLst/>
              </a:rPr>
              <a:t>research</a:t>
            </a:r>
            <a:r>
              <a:rPr lang="fr-BE" baseline="0" dirty="0" smtClean="0">
                <a:effectLst/>
              </a:rPr>
              <a:t> data</a:t>
            </a:r>
            <a:endParaRPr lang="fr-BE" dirty="0" smtClean="0">
              <a:effectLst/>
            </a:endParaRPr>
          </a:p>
          <a:p>
            <a:pPr marL="628586" lvl="1" indent="-171432" defTabSz="914307">
              <a:buFont typeface="Arial" panose="020B0604020202020204" pitchFamily="34" charset="0"/>
              <a:buChar char="•"/>
              <a:defRPr/>
            </a:pPr>
            <a:r>
              <a:rPr lang="fr-BE" dirty="0" err="1" smtClean="0">
                <a:effectLst/>
              </a:rPr>
              <a:t>Eg</a:t>
            </a:r>
            <a:r>
              <a:rPr lang="fr-BE" dirty="0" smtClean="0">
                <a:effectLst/>
              </a:rPr>
              <a:t> </a:t>
            </a:r>
            <a:r>
              <a:rPr lang="fr-BE" dirty="0" err="1" smtClean="0">
                <a:effectLst/>
              </a:rPr>
              <a:t>raw</a:t>
            </a:r>
            <a:r>
              <a:rPr lang="fr-BE" baseline="0" dirty="0" smtClean="0">
                <a:effectLst/>
              </a:rPr>
              <a:t> data</a:t>
            </a:r>
            <a:endParaRPr lang="fr-BE" dirty="0" smtClean="0">
              <a:effectLst/>
            </a:endParaRPr>
          </a:p>
          <a:p>
            <a:pPr marL="171432" indent="-171432" defTabSz="914307">
              <a:buFont typeface="Arial" panose="020B0604020202020204" pitchFamily="34" charset="0"/>
              <a:buChar char="•"/>
              <a:defRPr/>
            </a:pPr>
            <a:endParaRPr lang="en-GB" dirty="0" smtClean="0"/>
          </a:p>
          <a:p>
            <a:pPr marL="171432" indent="-171432" defTabSz="914307">
              <a:buFont typeface="Arial" panose="020B0604020202020204" pitchFamily="34" charset="0"/>
              <a:buChar char="•"/>
              <a:defRPr/>
            </a:pPr>
            <a:endParaRPr lang="fr-BE" dirty="0" smtClean="0"/>
          </a:p>
          <a:p>
            <a:pPr marL="171432" indent="-171432" defTabSz="914307">
              <a:buFont typeface="Arial" panose="020B0604020202020204" pitchFamily="34" charset="0"/>
              <a:buChar char="•"/>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2310590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43">
              <a:defRPr/>
            </a:pPr>
            <a:endParaRPr lang="en-GB" b="0" baseline="0" noProof="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29</a:t>
            </a:fld>
            <a:endParaRPr lang="en-GB"/>
          </a:p>
        </p:txBody>
      </p:sp>
    </p:spTree>
    <p:extLst>
      <p:ext uri="{BB962C8B-B14F-4D97-AF65-F5344CB8AC3E}">
        <p14:creationId xmlns:p14="http://schemas.microsoft.com/office/powerpoint/2010/main" val="2895148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H2020 there is a periodic</a:t>
            </a:r>
            <a:r>
              <a:rPr lang="en-US" baseline="0" dirty="0" smtClean="0"/>
              <a:t> and continuous reporting…</a:t>
            </a:r>
          </a:p>
          <a:p>
            <a:endParaRPr lang="en-US" dirty="0" smtClean="0"/>
          </a:p>
          <a:p>
            <a:pPr defTabSz="912843">
              <a:defRPr/>
            </a:pPr>
            <a:r>
              <a:rPr lang="en-US" dirty="0" smtClean="0"/>
              <a:t>For the periodic, 3 periods</a:t>
            </a:r>
            <a:r>
              <a:rPr lang="en-US" baseline="0" dirty="0" smtClean="0"/>
              <a:t> have been established according to the duration of the project </a:t>
            </a:r>
            <a:r>
              <a:rPr lang="en-GB" b="0" baseline="0" noProof="0" dirty="0" smtClean="0">
                <a:solidFill>
                  <a:srgbClr val="FF0000"/>
                </a:solidFill>
              </a:rPr>
              <a:t>– M18, M36, M60</a:t>
            </a:r>
          </a:p>
          <a:p>
            <a:pPr defTabSz="912843">
              <a:defRPr/>
            </a:pPr>
            <a:r>
              <a:rPr lang="en-GB" sz="1200" kern="1200" dirty="0" smtClean="0">
                <a:solidFill>
                  <a:schemeClr val="tx1"/>
                </a:solidFill>
                <a:effectLst/>
                <a:latin typeface="Arial" charset="0"/>
                <a:ea typeface="+mn-ea"/>
                <a:cs typeface="+mn-cs"/>
              </a:rPr>
              <a:t>Given the fact there will be a long reporting period (of 24 months), you will be requested to inform the Agency each year of the cumulative expenditure incurred by the beneficiaries from the start date of the action. This information is required for the Commission’s accounting purposes and will not be used to calculate the final grant amount. Please enclosed the template of the report you will have to fill in. It means that you have to add 5 deliverables in the WP 8 (report on cumulative expenditure incurred). </a:t>
            </a:r>
            <a:endParaRPr lang="fr-BE" b="0" baseline="0" noProof="0" dirty="0" smtClean="0">
              <a:solidFill>
                <a:srgbClr val="FF0000"/>
              </a:solidFill>
            </a:endParaRPr>
          </a:p>
          <a:p>
            <a:pPr defTabSz="912843">
              <a:defRPr/>
            </a:pPr>
            <a:endParaRPr lang="en-US" baseline="0" dirty="0" smtClean="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30</a:t>
            </a:fld>
            <a:endParaRPr lang="en-GB" altLang="en-US"/>
          </a:p>
        </p:txBody>
      </p:sp>
    </p:spTree>
    <p:extLst>
      <p:ext uri="{BB962C8B-B14F-4D97-AF65-F5344CB8AC3E}">
        <p14:creationId xmlns:p14="http://schemas.microsoft.com/office/powerpoint/2010/main" val="408746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smtClean="0">
                <a:effectLst/>
              </a:rPr>
              <a:t>Note: </a:t>
            </a:r>
            <a:r>
              <a:rPr lang="en-GB" dirty="0" smtClean="0">
                <a:effectLst/>
              </a:rPr>
              <a:t>uploaded </a:t>
            </a:r>
            <a:r>
              <a:rPr lang="en-GB" b="1" dirty="0" smtClean="0">
                <a:effectLst/>
              </a:rPr>
              <a:t>deliverables can be deleted and replaced directly</a:t>
            </a:r>
            <a:r>
              <a:rPr lang="en-GB" dirty="0" smtClean="0">
                <a:effectLst/>
              </a:rPr>
              <a:t>. Once a deliverable </a:t>
            </a:r>
            <a:r>
              <a:rPr lang="en-GB" b="1" dirty="0" smtClean="0">
                <a:effectLst/>
              </a:rPr>
              <a:t>has been submitted, though, it can't be replaced without an intervention from the project officer: the </a:t>
            </a:r>
            <a:r>
              <a:rPr lang="en-GB" dirty="0" smtClean="0">
                <a:effectLst/>
              </a:rPr>
              <a:t>officer has to reject ('ask for a revision') the deliverable. After this step, the deliverable will be in the 'pending' status again, and you will be able to upload a new version.</a:t>
            </a:r>
            <a:endParaRPr lang="en-GB" dirty="0" smtClean="0"/>
          </a:p>
          <a:p>
            <a:endParaRPr lang="en-GB" dirty="0" smtClean="0"/>
          </a:p>
          <a:p>
            <a:r>
              <a:rPr lang="en-GB" dirty="0" smtClean="0"/>
              <a:t>Good practice: in case a deliverable is delayed, always</a:t>
            </a:r>
            <a:r>
              <a:rPr lang="en-GB" baseline="0" dirty="0" smtClean="0"/>
              <a:t> consult the project adviser and provide justification</a:t>
            </a:r>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33</a:t>
            </a:fld>
            <a:endParaRPr lang="en-GB" altLang="en-US"/>
          </a:p>
        </p:txBody>
      </p:sp>
    </p:spTree>
    <p:extLst>
      <p:ext uri="{BB962C8B-B14F-4D97-AF65-F5344CB8AC3E}">
        <p14:creationId xmlns:p14="http://schemas.microsoft.com/office/powerpoint/2010/main" val="1904548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35</a:t>
            </a:fld>
            <a:endParaRPr lang="en-GB" altLang="en-US"/>
          </a:p>
        </p:txBody>
      </p:sp>
    </p:spTree>
    <p:extLst>
      <p:ext uri="{BB962C8B-B14F-4D97-AF65-F5344CB8AC3E}">
        <p14:creationId xmlns:p14="http://schemas.microsoft.com/office/powerpoint/2010/main" val="153657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36</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Arial" charset="0"/>
                <a:ea typeface="+mn-ea"/>
                <a:cs typeface="+mn-cs"/>
              </a:rPr>
              <a:t>Horizon 2020 Societal Challenge Climate Action, Environment, Resource Efficiency &amp; Raw Materials</a:t>
            </a:r>
          </a:p>
          <a:p>
            <a:endParaRPr lang="en-GB" dirty="0" smtClean="0"/>
          </a:p>
          <a:p>
            <a:r>
              <a:rPr lang="en-GB" sz="1200" b="1" i="0" u="none" strike="noStrike" kern="1200" baseline="0" dirty="0" smtClean="0">
                <a:solidFill>
                  <a:schemeClr val="tx1"/>
                </a:solidFill>
                <a:latin typeface="Arial" charset="0"/>
                <a:ea typeface="+mn-ea"/>
                <a:cs typeface="+mn-cs"/>
              </a:rPr>
              <a:t>Research &amp; innovation </a:t>
            </a:r>
            <a:r>
              <a:rPr lang="en-GB" sz="1200" b="0" i="0" u="none" strike="noStrike" kern="1200" baseline="0" dirty="0" smtClean="0">
                <a:solidFill>
                  <a:schemeClr val="tx1"/>
                </a:solidFill>
                <a:latin typeface="Arial" charset="0"/>
                <a:ea typeface="+mn-ea"/>
                <a:cs typeface="+mn-cs"/>
              </a:rPr>
              <a:t>actions that establish new knowledge or develop more resource-efficient technologies</a:t>
            </a:r>
          </a:p>
          <a:p>
            <a:r>
              <a:rPr lang="en-GB" sz="1200" b="0" i="0" u="none" strike="noStrike" kern="1200" baseline="0" dirty="0" smtClean="0">
                <a:solidFill>
                  <a:schemeClr val="tx1"/>
                </a:solidFill>
                <a:latin typeface="Arial" charset="0"/>
                <a:ea typeface="+mn-ea"/>
                <a:cs typeface="+mn-cs"/>
              </a:rPr>
              <a:t>and solutions. </a:t>
            </a:r>
            <a:r>
              <a:rPr lang="en-GB" sz="1200" b="0" i="1" u="none" strike="noStrike" kern="1200" baseline="0" dirty="0" smtClean="0">
                <a:solidFill>
                  <a:schemeClr val="tx1"/>
                </a:solidFill>
                <a:latin typeface="Arial" charset="0"/>
                <a:ea typeface="+mn-ea"/>
                <a:cs typeface="+mn-cs"/>
              </a:rPr>
              <a:t>EU funding rate: </a:t>
            </a:r>
            <a:r>
              <a:rPr lang="en-GB" sz="1200" b="0" i="0" u="none" strike="noStrike" kern="1200" baseline="0" dirty="0" smtClean="0">
                <a:solidFill>
                  <a:schemeClr val="tx1"/>
                </a:solidFill>
                <a:latin typeface="Arial" charset="0"/>
                <a:ea typeface="+mn-ea"/>
                <a:cs typeface="+mn-cs"/>
              </a:rPr>
              <a:t>100%</a:t>
            </a:r>
          </a:p>
          <a:p>
            <a:endParaRPr lang="en-GB" sz="1200" b="0" i="0" u="none" strike="noStrike" kern="1200" baseline="0" dirty="0" smtClean="0">
              <a:solidFill>
                <a:schemeClr val="tx1"/>
              </a:solidFill>
              <a:latin typeface="Arial" charset="0"/>
              <a:ea typeface="+mn-ea"/>
              <a:cs typeface="+mn-cs"/>
            </a:endParaRPr>
          </a:p>
          <a:p>
            <a:r>
              <a:rPr lang="en-GB" sz="1200" b="1" i="0" u="none" strike="noStrike" kern="1200" baseline="0" dirty="0" smtClean="0">
                <a:solidFill>
                  <a:schemeClr val="tx1"/>
                </a:solidFill>
                <a:latin typeface="Arial" charset="0"/>
                <a:ea typeface="+mn-ea"/>
                <a:cs typeface="+mn-cs"/>
              </a:rPr>
              <a:t>Innovation </a:t>
            </a:r>
            <a:r>
              <a:rPr lang="en-GB" sz="1200" b="0" i="0" u="none" strike="noStrike" kern="1200" baseline="0" dirty="0" smtClean="0">
                <a:solidFill>
                  <a:schemeClr val="tx1"/>
                </a:solidFill>
                <a:latin typeface="Arial" charset="0"/>
                <a:ea typeface="+mn-ea"/>
                <a:cs typeface="+mn-cs"/>
              </a:rPr>
              <a:t>actions that demonstrate the viability of new technologies and solutions or support their first deployment in the market. </a:t>
            </a:r>
            <a:r>
              <a:rPr lang="en-GB" sz="1200" b="0" i="1" u="none" strike="noStrike" kern="1200" baseline="0" dirty="0" smtClean="0">
                <a:solidFill>
                  <a:schemeClr val="tx1"/>
                </a:solidFill>
                <a:latin typeface="Arial" charset="0"/>
                <a:ea typeface="+mn-ea"/>
                <a:cs typeface="+mn-cs"/>
              </a:rPr>
              <a:t>EU funding rate: </a:t>
            </a:r>
            <a:r>
              <a:rPr lang="en-GB" sz="1200" b="0" i="0" u="none" strike="noStrike" kern="1200" baseline="0" dirty="0" smtClean="0">
                <a:solidFill>
                  <a:schemeClr val="tx1"/>
                </a:solidFill>
                <a:latin typeface="Arial" charset="0"/>
                <a:ea typeface="+mn-ea"/>
                <a:cs typeface="+mn-cs"/>
              </a:rPr>
              <a:t>70%</a:t>
            </a:r>
          </a:p>
          <a:p>
            <a:endParaRPr lang="en-GB" dirty="0" smtClean="0"/>
          </a:p>
          <a:p>
            <a:r>
              <a:rPr lang="en-GB" sz="1200" b="1" i="0" u="none" strike="noStrike" kern="1200" baseline="0" dirty="0" smtClean="0">
                <a:solidFill>
                  <a:schemeClr val="tx1"/>
                </a:solidFill>
                <a:latin typeface="Arial" charset="0"/>
                <a:ea typeface="+mn-ea"/>
                <a:cs typeface="+mn-cs"/>
              </a:rPr>
              <a:t>Coordination &amp; support </a:t>
            </a:r>
            <a:r>
              <a:rPr lang="en-GB" sz="1200" b="0" i="0" u="none" strike="noStrike" kern="1200" baseline="0" dirty="0" smtClean="0">
                <a:solidFill>
                  <a:schemeClr val="tx1"/>
                </a:solidFill>
                <a:latin typeface="Arial" charset="0"/>
                <a:ea typeface="+mn-ea"/>
                <a:cs typeface="+mn-cs"/>
              </a:rPr>
              <a:t>actions that improve skills, mobilise large-scale investments or facilitate EU policy</a:t>
            </a:r>
          </a:p>
          <a:p>
            <a:r>
              <a:rPr lang="en-GB" sz="1200" b="0" i="0" u="none" strike="noStrike" kern="1200" baseline="0" dirty="0" smtClean="0">
                <a:solidFill>
                  <a:schemeClr val="tx1"/>
                </a:solidFill>
                <a:latin typeface="Arial" charset="0"/>
                <a:ea typeface="+mn-ea"/>
                <a:cs typeface="+mn-cs"/>
              </a:rPr>
              <a:t>implementation. </a:t>
            </a:r>
            <a:r>
              <a:rPr lang="en-GB" sz="1200" b="0" i="1" u="none" strike="noStrike" kern="1200" baseline="0" dirty="0" smtClean="0">
                <a:solidFill>
                  <a:schemeClr val="tx1"/>
                </a:solidFill>
                <a:latin typeface="Arial" charset="0"/>
                <a:ea typeface="+mn-ea"/>
                <a:cs typeface="+mn-cs"/>
              </a:rPr>
              <a:t>EU funding rate: </a:t>
            </a:r>
            <a:r>
              <a:rPr lang="en-GB" sz="1200" b="0" i="0" u="none" strike="noStrike" kern="1200" baseline="0" dirty="0" smtClean="0">
                <a:solidFill>
                  <a:schemeClr val="tx1"/>
                </a:solidFill>
                <a:latin typeface="Arial" charset="0"/>
                <a:ea typeface="+mn-ea"/>
                <a:cs typeface="+mn-cs"/>
              </a:rPr>
              <a:t>100%</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In addition, Horizon 2020 supports small businesses in the areas of climate action, environment, resource</a:t>
            </a:r>
          </a:p>
          <a:p>
            <a:r>
              <a:rPr lang="en-GB" sz="1200" b="0" i="0" u="none" strike="noStrike" kern="1200" baseline="0" dirty="0" smtClean="0">
                <a:solidFill>
                  <a:schemeClr val="tx1"/>
                </a:solidFill>
                <a:latin typeface="Arial" charset="0"/>
                <a:ea typeface="+mn-ea"/>
                <a:cs typeface="+mn-cs"/>
              </a:rPr>
              <a:t>efficiency &amp; raw materials via </a:t>
            </a:r>
            <a:r>
              <a:rPr lang="en-GB" sz="1200" b="1" i="0" u="none" strike="noStrike" kern="1200" baseline="0" dirty="0" smtClean="0">
                <a:solidFill>
                  <a:schemeClr val="tx1"/>
                </a:solidFill>
                <a:latin typeface="Arial" charset="0"/>
                <a:ea typeface="+mn-ea"/>
                <a:cs typeface="+mn-cs"/>
              </a:rPr>
              <a:t>SME Instrument </a:t>
            </a:r>
            <a:r>
              <a:rPr lang="en-GB" sz="1200" b="0" i="0" u="none" strike="noStrike" kern="1200" baseline="0" dirty="0" smtClean="0">
                <a:solidFill>
                  <a:schemeClr val="tx1"/>
                </a:solidFill>
                <a:latin typeface="Arial" charset="0"/>
                <a:ea typeface="+mn-ea"/>
                <a:cs typeface="+mn-cs"/>
              </a:rPr>
              <a:t>€ 52 m.</a:t>
            </a:r>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37</a:t>
            </a:fld>
            <a:endParaRPr lang="en-GB" altLang="en-US"/>
          </a:p>
        </p:txBody>
      </p:sp>
    </p:spTree>
    <p:extLst>
      <p:ext uri="{BB962C8B-B14F-4D97-AF65-F5344CB8AC3E}">
        <p14:creationId xmlns:p14="http://schemas.microsoft.com/office/powerpoint/2010/main" val="1156912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3139284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40</a:t>
            </a:fld>
            <a:endParaRPr lang="en-GB"/>
          </a:p>
        </p:txBody>
      </p:sp>
    </p:spTree>
    <p:extLst>
      <p:ext uri="{BB962C8B-B14F-4D97-AF65-F5344CB8AC3E}">
        <p14:creationId xmlns:p14="http://schemas.microsoft.com/office/powerpoint/2010/main" val="34227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GB" b="1" dirty="0" smtClean="0"/>
              <a:t>Executive Agencies feed into the policy process with project stories and results which</a:t>
            </a:r>
            <a:r>
              <a:rPr lang="en-GB" b="1" baseline="0" dirty="0" smtClean="0"/>
              <a:t> help shaping policies and define new research area</a:t>
            </a:r>
            <a:endParaRPr lang="en-GB" b="1" dirty="0" smtClean="0"/>
          </a:p>
          <a:p>
            <a:pPr marL="0" lvl="1">
              <a:defRPr/>
            </a:pPr>
            <a:endParaRPr lang="en-GB" dirty="0" smtClean="0"/>
          </a:p>
          <a:p>
            <a:pPr marL="0" lvl="1">
              <a:defRPr/>
            </a:pPr>
            <a:r>
              <a:rPr lang="en-GB" dirty="0" smtClean="0"/>
              <a:t>Research </a:t>
            </a:r>
            <a:r>
              <a:rPr lang="en-GB" dirty="0"/>
              <a:t>Family DGs: </a:t>
            </a:r>
            <a:r>
              <a:rPr lang="en-US" altLang="en-US" dirty="0"/>
              <a:t>RTD, CNECT, GROW, ENER, MOVE, ENV, EAC, JRC</a:t>
            </a:r>
          </a:p>
          <a:p>
            <a:endParaRPr lang="en-GB" dirty="0"/>
          </a:p>
          <a:p>
            <a:r>
              <a:rPr lang="en-US" altLang="en-US" dirty="0"/>
              <a:t>Executive Agencies: EASME, ERC, REA, INEA, EACEA</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43452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Turning</a:t>
            </a:r>
            <a:r>
              <a:rPr lang="fr-BE" dirty="0" smtClean="0"/>
              <a:t> EU </a:t>
            </a:r>
            <a:r>
              <a:rPr lang="fr-BE" dirty="0" err="1" smtClean="0"/>
              <a:t>policies</a:t>
            </a:r>
            <a:r>
              <a:rPr lang="fr-BE" dirty="0" smtClean="0"/>
              <a:t> </a:t>
            </a:r>
            <a:r>
              <a:rPr lang="fr-BE" dirty="0" err="1" smtClean="0"/>
              <a:t>into</a:t>
            </a:r>
            <a:r>
              <a:rPr lang="fr-BE" dirty="0" smtClean="0"/>
              <a:t> actions</a:t>
            </a:r>
          </a:p>
          <a:p>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4</a:t>
            </a:fld>
            <a:endParaRPr lang="en-GB" altLang="en-US"/>
          </a:p>
        </p:txBody>
      </p:sp>
    </p:spTree>
    <p:extLst>
      <p:ext uri="{BB962C8B-B14F-4D97-AF65-F5344CB8AC3E}">
        <p14:creationId xmlns:p14="http://schemas.microsoft.com/office/powerpoint/2010/main" val="370066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100" b="0" kern="0" dirty="0" smtClean="0"/>
              <a:t>One of the </a:t>
            </a:r>
            <a:r>
              <a:rPr lang="en-US" altLang="en-US" sz="1100" kern="0" dirty="0" smtClean="0"/>
              <a:t>6 Executive Agencies of the EC</a:t>
            </a:r>
          </a:p>
          <a:p>
            <a:pPr algn="just">
              <a:buFontTx/>
              <a:buChar char="•"/>
            </a:pPr>
            <a:r>
              <a:rPr lang="en-US" altLang="en-US" sz="1100" kern="0" dirty="0" smtClean="0"/>
              <a:t>The Executive Agency for Small and Medium-sized Enterprises (EASME) has been set-up by the European Commission to manage on its behalf several EU </a:t>
            </a:r>
            <a:r>
              <a:rPr lang="en-US" altLang="en-US" sz="1100" kern="0" dirty="0" err="1" smtClean="0"/>
              <a:t>programmes</a:t>
            </a:r>
            <a:r>
              <a:rPr lang="en-US" altLang="en-US" sz="1100" kern="0" dirty="0" smtClean="0"/>
              <a:t>.</a:t>
            </a:r>
          </a:p>
          <a:p>
            <a:pPr algn="just">
              <a:buFontTx/>
              <a:buChar char="•"/>
            </a:pPr>
            <a:r>
              <a:rPr lang="en-US" altLang="en-US" sz="1100" b="0" kern="0" dirty="0" smtClean="0"/>
              <a:t> Established in December 2003 </a:t>
            </a:r>
            <a:r>
              <a:rPr lang="en-GB" altLang="en-US" sz="1100" b="0" kern="0" dirty="0" smtClean="0"/>
              <a:t> as the </a:t>
            </a:r>
            <a:r>
              <a:rPr lang="en-GB" altLang="en-US" sz="1100" kern="0" dirty="0" smtClean="0"/>
              <a:t>Intelligent Energy Executive Agency (IEEA)</a:t>
            </a:r>
          </a:p>
          <a:p>
            <a:pPr algn="just">
              <a:buFontTx/>
              <a:buChar char="•"/>
            </a:pPr>
            <a:r>
              <a:rPr lang="fr-BE" altLang="en-US" sz="1100" b="0" kern="0" dirty="0" smtClean="0"/>
              <a:t> 2007-2013: remit </a:t>
            </a:r>
            <a:r>
              <a:rPr lang="fr-BE" altLang="en-US" sz="1100" b="0" kern="0" dirty="0" err="1" smtClean="0"/>
              <a:t>extended</a:t>
            </a:r>
            <a:r>
              <a:rPr lang="fr-BE" altLang="en-US" sz="1100" b="0" kern="0" dirty="0" smtClean="0"/>
              <a:t> to the </a:t>
            </a:r>
            <a:r>
              <a:rPr lang="fr-BE" altLang="en-US" sz="1100" kern="0" dirty="0" err="1" smtClean="0"/>
              <a:t>Competitiveness</a:t>
            </a:r>
            <a:r>
              <a:rPr lang="fr-BE" altLang="en-US" sz="1100" kern="0" dirty="0" smtClean="0"/>
              <a:t> and Innovation Framework Programme (CIP) and Marco Polo</a:t>
            </a:r>
          </a:p>
          <a:p>
            <a:pPr algn="just">
              <a:buFontTx/>
              <a:buChar char="•"/>
            </a:pPr>
            <a:r>
              <a:rPr lang="fr-BE" altLang="en-US" sz="1100" b="0" kern="0" dirty="0" smtClean="0"/>
              <a:t> On 1st </a:t>
            </a:r>
            <a:r>
              <a:rPr lang="fr-BE" altLang="en-US" sz="1100" b="0" kern="0" dirty="0" err="1" smtClean="0"/>
              <a:t>January</a:t>
            </a:r>
            <a:r>
              <a:rPr lang="fr-BE" altLang="en-US" sz="1100" b="0" kern="0" dirty="0" smtClean="0"/>
              <a:t> 2014: EACI </a:t>
            </a:r>
            <a:r>
              <a:rPr lang="fr-BE" altLang="en-US" sz="1100" b="0" kern="0" dirty="0" err="1" smtClean="0"/>
              <a:t>became</a:t>
            </a:r>
            <a:r>
              <a:rPr lang="fr-BE" altLang="en-US" sz="1100" b="0" kern="0" dirty="0" smtClean="0"/>
              <a:t> EASME</a:t>
            </a:r>
            <a:r>
              <a:rPr lang="fr-BE" altLang="en-US" sz="1100" b="0" kern="0" baseline="0" dirty="0" smtClean="0"/>
              <a:t>: the </a:t>
            </a:r>
            <a:r>
              <a:rPr lang="fr-BE" altLang="en-US" sz="1100" b="0" kern="0" baseline="0" dirty="0" err="1" smtClean="0"/>
              <a:t>implementation</a:t>
            </a:r>
            <a:r>
              <a:rPr lang="fr-BE" altLang="en-US" sz="1100" b="0" kern="0" baseline="0" dirty="0" smtClean="0"/>
              <a:t> of </a:t>
            </a:r>
            <a:r>
              <a:rPr lang="fr-BE" altLang="en-US" sz="1100" b="0" kern="0" baseline="0" dirty="0" err="1" smtClean="0"/>
              <a:t>several</a:t>
            </a:r>
            <a:r>
              <a:rPr lang="fr-BE" altLang="en-US" sz="1100" b="0" kern="0" baseline="0" dirty="0" smtClean="0"/>
              <a:t> programs </a:t>
            </a:r>
            <a:r>
              <a:rPr lang="fr-BE" altLang="en-US" sz="1100" b="0" kern="0" baseline="0" dirty="0" err="1" smtClean="0"/>
              <a:t>were</a:t>
            </a:r>
            <a:r>
              <a:rPr lang="fr-BE" altLang="en-US" sz="1100" b="0" kern="0" baseline="0" dirty="0" smtClean="0"/>
              <a:t> </a:t>
            </a:r>
            <a:r>
              <a:rPr lang="fr-BE" altLang="en-US" sz="1100" b="0" kern="0" baseline="0" dirty="0" err="1" smtClean="0"/>
              <a:t>delegated</a:t>
            </a:r>
            <a:r>
              <a:rPr lang="fr-BE" altLang="en-US" sz="1100" b="0" kern="0" baseline="0" dirty="0" smtClean="0"/>
              <a:t> to EASME</a:t>
            </a:r>
          </a:p>
          <a:p>
            <a:pPr algn="just">
              <a:buFontTx/>
              <a:buChar char="•"/>
            </a:pPr>
            <a:endParaRPr lang="fr-BE" altLang="en-US" sz="1100" kern="0" dirty="0" smtClean="0"/>
          </a:p>
          <a:p>
            <a:pPr algn="just">
              <a:buFontTx/>
              <a:buChar char="•"/>
            </a:pPr>
            <a:r>
              <a:rPr lang="fr-BE" altLang="en-US" sz="1100" b="1" kern="0" dirty="0" err="1" smtClean="0"/>
              <a:t>Today</a:t>
            </a:r>
            <a:r>
              <a:rPr lang="fr-BE" altLang="en-US" sz="1100" kern="0" dirty="0" smtClean="0"/>
              <a:t> </a:t>
            </a:r>
            <a:r>
              <a:rPr lang="fr-BE" altLang="en-US" sz="1100" kern="0" dirty="0" err="1" smtClean="0"/>
              <a:t>we</a:t>
            </a:r>
            <a:r>
              <a:rPr lang="fr-BE" altLang="en-US" sz="1100" kern="0" dirty="0" smtClean="0"/>
              <a:t> are about </a:t>
            </a:r>
            <a:r>
              <a:rPr lang="fr-BE" altLang="en-US" sz="1100" b="1" kern="0" dirty="0" smtClean="0"/>
              <a:t>500 </a:t>
            </a:r>
            <a:r>
              <a:rPr lang="fr-BE" altLang="en-US" sz="1100" kern="0" dirty="0" smtClean="0"/>
              <a:t>people in the </a:t>
            </a:r>
            <a:r>
              <a:rPr lang="fr-BE" altLang="en-US" sz="1100" kern="0" dirty="0" err="1" smtClean="0"/>
              <a:t>agency</a:t>
            </a:r>
            <a:r>
              <a:rPr lang="fr-BE" altLang="en-US" sz="1100" kern="0" dirty="0" smtClean="0"/>
              <a:t> and </a:t>
            </a:r>
            <a:r>
              <a:rPr lang="fr-BE" altLang="en-US" sz="1100" b="1" kern="0" dirty="0" smtClean="0"/>
              <a:t>50</a:t>
            </a:r>
            <a:r>
              <a:rPr lang="fr-BE" altLang="en-US" sz="1100" kern="0" dirty="0" smtClean="0"/>
              <a:t> people in </a:t>
            </a:r>
            <a:r>
              <a:rPr lang="fr-BE" altLang="en-US" sz="1100" kern="0" dirty="0" err="1" smtClean="0"/>
              <a:t>our</a:t>
            </a:r>
            <a:r>
              <a:rPr lang="fr-BE" altLang="en-US" sz="1100" kern="0" dirty="0" smtClean="0"/>
              <a:t> unit</a:t>
            </a:r>
          </a:p>
          <a:p>
            <a:pPr marL="0" marR="0" indent="0" algn="just"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fr-BE" sz="1100" b="1" dirty="0" smtClean="0"/>
          </a:p>
          <a:p>
            <a:pPr marL="0" marR="0" indent="0" algn="just"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fr-BE" sz="1100" b="1" dirty="0" smtClean="0"/>
          </a:p>
          <a:p>
            <a:pPr marL="0" marR="0" indent="0" algn="just"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r-BE" sz="1100" b="1" dirty="0" smtClean="0"/>
              <a:t>The</a:t>
            </a:r>
            <a:r>
              <a:rPr lang="fr-BE" sz="1100" b="1" baseline="0" dirty="0" smtClean="0"/>
              <a:t> </a:t>
            </a:r>
            <a:r>
              <a:rPr lang="fr-BE" sz="1100" b="1" baseline="0" dirty="0" err="1" smtClean="0"/>
              <a:t>infographics</a:t>
            </a:r>
            <a:r>
              <a:rPr lang="fr-BE" sz="1100" b="1" baseline="0" dirty="0" smtClean="0"/>
              <a:t> </a:t>
            </a:r>
            <a:r>
              <a:rPr lang="fr-BE" sz="1100" b="1" baseline="0" dirty="0" err="1" smtClean="0"/>
              <a:t>present</a:t>
            </a:r>
            <a:r>
              <a:rPr lang="fr-BE" sz="1100" b="1" baseline="0" dirty="0" smtClean="0"/>
              <a:t> </a:t>
            </a:r>
            <a:r>
              <a:rPr lang="fr-BE" sz="1100" b="1" baseline="0" dirty="0" err="1" smtClean="0"/>
              <a:t>our</a:t>
            </a:r>
            <a:r>
              <a:rPr lang="fr-BE" sz="1100" b="1" baseline="0" dirty="0" smtClean="0"/>
              <a:t> </a:t>
            </a:r>
            <a:r>
              <a:rPr lang="fr-BE" sz="1100" b="1" baseline="0" dirty="0" err="1" smtClean="0"/>
              <a:t>different</a:t>
            </a:r>
            <a:r>
              <a:rPr lang="fr-BE" sz="1100" b="1" baseline="0" dirty="0" smtClean="0"/>
              <a:t> </a:t>
            </a:r>
            <a:r>
              <a:rPr lang="fr-BE" sz="1100" b="1" baseline="0" dirty="0" err="1" smtClean="0"/>
              <a:t>activities</a:t>
            </a:r>
            <a:r>
              <a:rPr lang="fr-BE" sz="1100" b="1" baseline="0" dirty="0" smtClean="0"/>
              <a:t> </a:t>
            </a:r>
            <a:endParaRPr lang="fr-BE" sz="1100" b="1" dirty="0" smtClean="0"/>
          </a:p>
          <a:p>
            <a:pPr marL="0" marR="0" indent="0" algn="just"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r-BE" sz="1100" b="0" dirty="0" smtClean="0"/>
              <a:t>4 </a:t>
            </a:r>
            <a:r>
              <a:rPr lang="fr-BE" sz="1100" b="0" dirty="0" err="1" smtClean="0"/>
              <a:t>fields</a:t>
            </a:r>
            <a:endParaRPr lang="fr-BE" sz="1100" b="0" dirty="0" smtClean="0"/>
          </a:p>
          <a:p>
            <a:pPr marL="0" marR="0" indent="0" algn="just"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r-BE" sz="1100" b="0" dirty="0" smtClean="0"/>
              <a:t>Green:</a:t>
            </a:r>
            <a:r>
              <a:rPr lang="fr-BE" sz="1100" b="0" baseline="0" dirty="0" smtClean="0"/>
              <a:t> </a:t>
            </a:r>
            <a:r>
              <a:rPr lang="fr-BE" sz="1100" b="0" dirty="0" err="1" smtClean="0"/>
              <a:t>Environment</a:t>
            </a:r>
            <a:r>
              <a:rPr lang="fr-BE" sz="1100" b="0" dirty="0" smtClean="0"/>
              <a:t>/</a:t>
            </a:r>
            <a:r>
              <a:rPr lang="fr-BE" sz="1100" b="0" dirty="0" err="1" smtClean="0"/>
              <a:t>Red</a:t>
            </a:r>
            <a:r>
              <a:rPr lang="fr-BE" sz="1100" b="0" dirty="0" smtClean="0"/>
              <a:t>: </a:t>
            </a:r>
            <a:r>
              <a:rPr lang="fr-BE" sz="1100" b="0" dirty="0" err="1" smtClean="0"/>
              <a:t>SMEs</a:t>
            </a:r>
            <a:r>
              <a:rPr lang="fr-BE" sz="1100" b="0" dirty="0" smtClean="0"/>
              <a:t>/</a:t>
            </a:r>
            <a:r>
              <a:rPr lang="fr-BE" sz="1100" b="0" dirty="0" err="1" smtClean="0"/>
              <a:t>Yellow</a:t>
            </a:r>
            <a:r>
              <a:rPr lang="fr-BE" sz="1100" b="0" dirty="0" smtClean="0"/>
              <a:t>:</a:t>
            </a:r>
            <a:r>
              <a:rPr lang="fr-BE" sz="1100" b="0" baseline="0" dirty="0" smtClean="0"/>
              <a:t> </a:t>
            </a:r>
            <a:r>
              <a:rPr lang="fr-BE" sz="1100" b="0" dirty="0" err="1" smtClean="0"/>
              <a:t>Energy</a:t>
            </a:r>
            <a:r>
              <a:rPr lang="fr-BE" sz="1100" b="0" dirty="0" smtClean="0"/>
              <a:t>/Blue</a:t>
            </a:r>
            <a:r>
              <a:rPr lang="fr-BE" sz="1100" b="0" baseline="0" dirty="0" smtClean="0"/>
              <a:t>: Maritime</a:t>
            </a:r>
            <a:endParaRPr lang="fr-BE" sz="1100" b="0" dirty="0" smtClean="0"/>
          </a:p>
          <a:p>
            <a:pPr marL="0" marR="0" indent="0" algn="just"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fr-BE" sz="1100" b="1" dirty="0" smtClean="0"/>
          </a:p>
          <a:p>
            <a:pPr marL="0" marR="0" indent="0" algn="just"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r-BE" sz="1100" b="1" dirty="0" err="1" smtClean="0"/>
              <a:t>Responsible</a:t>
            </a:r>
            <a:r>
              <a:rPr lang="fr-BE" sz="1100" b="1" baseline="0" dirty="0" smtClean="0"/>
              <a:t> for </a:t>
            </a:r>
            <a:r>
              <a:rPr lang="fr-BE" sz="1100" b="1" baseline="0" dirty="0" err="1" smtClean="0"/>
              <a:t>managing</a:t>
            </a:r>
            <a:r>
              <a:rPr lang="fr-BE" sz="1100" b="1" baseline="0" dirty="0" smtClean="0"/>
              <a:t> </a:t>
            </a:r>
            <a:r>
              <a:rPr lang="fr-BE" sz="1100" b="1" baseline="0" dirty="0" err="1" smtClean="0"/>
              <a:t>various</a:t>
            </a:r>
            <a:r>
              <a:rPr lang="fr-BE" sz="1100" b="1" baseline="0" dirty="0" smtClean="0"/>
              <a:t> programmes and </a:t>
            </a:r>
            <a:r>
              <a:rPr lang="fr-BE" sz="1100" b="1" baseline="0" dirty="0" err="1" smtClean="0"/>
              <a:t>activities</a:t>
            </a:r>
            <a:r>
              <a:rPr lang="fr-BE" sz="1100" b="1" baseline="0" dirty="0" smtClean="0"/>
              <a:t> :</a:t>
            </a:r>
            <a:endParaRPr lang="fr-BE" altLang="fr-FR" sz="1100" b="1" dirty="0" smtClean="0"/>
          </a:p>
          <a:p>
            <a:r>
              <a:rPr lang="en-GB" sz="1200" b="1" kern="1200" dirty="0" smtClean="0">
                <a:solidFill>
                  <a:schemeClr val="tx1"/>
                </a:solidFill>
                <a:effectLst/>
                <a:latin typeface="Arial" charset="0"/>
                <a:ea typeface="+mn-ea"/>
                <a:cs typeface="+mn-cs"/>
              </a:rPr>
              <a:t>1. Horizon 2020 Societal Challenge Climate Action, Environment, Resource Efficiency &amp; Raw Materials.-  € 2.7 </a:t>
            </a:r>
            <a:r>
              <a:rPr lang="en-GB" sz="1200" b="1" kern="1200" dirty="0" err="1" smtClean="0">
                <a:solidFill>
                  <a:schemeClr val="tx1"/>
                </a:solidFill>
                <a:effectLst/>
                <a:latin typeface="Arial" charset="0"/>
                <a:ea typeface="+mn-ea"/>
                <a:cs typeface="+mn-cs"/>
              </a:rPr>
              <a:t>bn</a:t>
            </a:r>
            <a:r>
              <a:rPr lang="en-GB" sz="1200" b="1" kern="1200" dirty="0" smtClean="0">
                <a:solidFill>
                  <a:schemeClr val="tx1"/>
                </a:solidFill>
                <a:effectLst/>
                <a:latin typeface="Arial" charset="0"/>
                <a:ea typeface="+mn-ea"/>
                <a:cs typeface="+mn-cs"/>
              </a:rPr>
              <a:t> between 2014 and 2020</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Funding priorities for 2016 and 2017: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Climate services &amp; decarbonisation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Circular economy</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Raw materials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Cultural heritage for sustainable growth</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Nature-based solutions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The Arctic dimension  &amp; earth observation</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Research &amp; innovation, innovation, and coordination &amp; support projects – normally consortia of at least 3 partners in 3 different countries</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2.</a:t>
            </a:r>
            <a:r>
              <a:rPr lang="en-GB" sz="1200" b="1" kern="1200" baseline="0" dirty="0" smtClean="0">
                <a:solidFill>
                  <a:schemeClr val="tx1"/>
                </a:solidFill>
                <a:effectLst/>
                <a:latin typeface="Arial" charset="0"/>
                <a:ea typeface="+mn-ea"/>
                <a:cs typeface="+mn-cs"/>
              </a:rPr>
              <a:t> </a:t>
            </a:r>
            <a:r>
              <a:rPr lang="en-GB" sz="1200" b="1" kern="1200" dirty="0" smtClean="0">
                <a:solidFill>
                  <a:schemeClr val="tx1"/>
                </a:solidFill>
                <a:effectLst/>
                <a:latin typeface="Arial" charset="0"/>
                <a:ea typeface="+mn-ea"/>
                <a:cs typeface="+mn-cs"/>
              </a:rPr>
              <a:t>LIFE € 3.1 </a:t>
            </a:r>
            <a:r>
              <a:rPr lang="en-GB" sz="1200" b="1" kern="1200" dirty="0" err="1" smtClean="0">
                <a:solidFill>
                  <a:schemeClr val="tx1"/>
                </a:solidFill>
                <a:effectLst/>
                <a:latin typeface="Arial" charset="0"/>
                <a:ea typeface="+mn-ea"/>
                <a:cs typeface="+mn-cs"/>
              </a:rPr>
              <a:t>bn</a:t>
            </a:r>
            <a:r>
              <a:rPr lang="en-GB" sz="1200" b="1" kern="1200" dirty="0" smtClean="0">
                <a:solidFill>
                  <a:schemeClr val="tx1"/>
                </a:solidFill>
                <a:effectLst/>
                <a:latin typeface="Arial" charset="0"/>
                <a:ea typeface="+mn-ea"/>
                <a:cs typeface="+mn-cs"/>
              </a:rPr>
              <a:t> between 2014 and 2020</a:t>
            </a:r>
          </a:p>
          <a:p>
            <a:endParaRPr lang="en-GB" sz="1200" b="1"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LIFE </a:t>
            </a:r>
            <a:r>
              <a:rPr lang="en-US" sz="1200" kern="1200" dirty="0" err="1" smtClean="0">
                <a:solidFill>
                  <a:schemeClr val="tx1"/>
                </a:solidFill>
                <a:effectLst/>
                <a:latin typeface="Arial" charset="0"/>
                <a:ea typeface="+mn-ea"/>
                <a:cs typeface="+mn-cs"/>
              </a:rPr>
              <a:t>programme</a:t>
            </a:r>
            <a:r>
              <a:rPr lang="en-US" sz="1200" kern="1200" dirty="0" smtClean="0">
                <a:solidFill>
                  <a:schemeClr val="tx1"/>
                </a:solidFill>
                <a:effectLst/>
                <a:latin typeface="Arial" charset="0"/>
                <a:ea typeface="+mn-ea"/>
                <a:cs typeface="+mn-cs"/>
              </a:rPr>
              <a:t> is the EU's funding instrument for the environment and climate action. The general objective of LIFE is to contribute to the implementation, updating and development of EU environmental and climate policy and legislation by co-financing projects with European added value.</a:t>
            </a:r>
          </a:p>
          <a:p>
            <a:r>
              <a:rPr lang="en-US" sz="1200" kern="1200" dirty="0" smtClean="0">
                <a:solidFill>
                  <a:schemeClr val="tx1"/>
                </a:solidFill>
                <a:effectLst/>
                <a:latin typeface="Arial" charset="0"/>
                <a:ea typeface="+mn-ea"/>
                <a:cs typeface="+mn-cs"/>
              </a:rPr>
              <a:t>LIFE focuses on preserving our natural capital, fostering green growth and the circular economy in Europe and supporting breakthrough actions in climate change adaptation and mitigation.</a:t>
            </a:r>
            <a:endParaRPr lang="fr-BE" sz="1200" kern="1200" dirty="0" smtClean="0">
              <a:solidFill>
                <a:schemeClr val="tx1"/>
              </a:solidFill>
              <a:effectLst/>
              <a:latin typeface="Arial" charset="0"/>
              <a:ea typeface="+mn-ea"/>
              <a:cs typeface="+mn-cs"/>
            </a:endParaRPr>
          </a:p>
          <a:p>
            <a:endParaRPr lang="fr-BE" sz="1200" kern="1200" dirty="0" smtClean="0">
              <a:solidFill>
                <a:schemeClr val="tx1"/>
              </a:solidFill>
              <a:effectLst/>
              <a:latin typeface="Arial" charset="0"/>
              <a:ea typeface="+mn-ea"/>
              <a:cs typeface="+mn-cs"/>
            </a:endParaRP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Priorities:</a:t>
            </a:r>
          </a:p>
          <a:p>
            <a:pPr marL="171450" lvl="0" indent="-171450">
              <a:buFont typeface="Arial" panose="020B0604020202020204" pitchFamily="34" charset="0"/>
              <a:buChar char="•"/>
            </a:pPr>
            <a:r>
              <a:rPr lang="fr-BE" sz="1200" kern="1200" dirty="0" smtClean="0">
                <a:solidFill>
                  <a:schemeClr val="tx1"/>
                </a:solidFill>
                <a:effectLst/>
                <a:latin typeface="Arial" charset="0"/>
                <a:ea typeface="+mn-ea"/>
                <a:cs typeface="+mn-cs"/>
              </a:rPr>
              <a:t>Nature &amp; </a:t>
            </a:r>
            <a:r>
              <a:rPr lang="fr-BE" sz="1200" kern="1200" dirty="0" err="1" smtClean="0">
                <a:solidFill>
                  <a:schemeClr val="tx1"/>
                </a:solidFill>
                <a:effectLst/>
                <a:latin typeface="Arial" charset="0"/>
                <a:ea typeface="+mn-ea"/>
                <a:cs typeface="+mn-cs"/>
              </a:rPr>
              <a:t>Biodiversity</a:t>
            </a:r>
            <a:endParaRPr lang="en-GB"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fr-BE" sz="1200" kern="1200" dirty="0" err="1" smtClean="0">
                <a:solidFill>
                  <a:schemeClr val="tx1"/>
                </a:solidFill>
                <a:effectLst/>
                <a:latin typeface="Arial" charset="0"/>
                <a:ea typeface="+mn-ea"/>
                <a:cs typeface="+mn-cs"/>
              </a:rPr>
              <a:t>Environment</a:t>
            </a:r>
            <a:r>
              <a:rPr lang="fr-BE" sz="1200" kern="1200" dirty="0" smtClean="0">
                <a:solidFill>
                  <a:schemeClr val="tx1"/>
                </a:solidFill>
                <a:effectLst/>
                <a:latin typeface="Arial" charset="0"/>
                <a:ea typeface="+mn-ea"/>
                <a:cs typeface="+mn-cs"/>
              </a:rPr>
              <a:t> &amp; Resource </a:t>
            </a:r>
            <a:r>
              <a:rPr lang="fr-BE" sz="1200" kern="1200" dirty="0" err="1" smtClean="0">
                <a:solidFill>
                  <a:schemeClr val="tx1"/>
                </a:solidFill>
                <a:effectLst/>
                <a:latin typeface="Arial" charset="0"/>
                <a:ea typeface="+mn-ea"/>
                <a:cs typeface="+mn-cs"/>
              </a:rPr>
              <a:t>Efficiency</a:t>
            </a:r>
            <a:endParaRPr lang="en-GB"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fr-BE" sz="1200" kern="1200" dirty="0" err="1" smtClean="0">
                <a:solidFill>
                  <a:schemeClr val="tx1"/>
                </a:solidFill>
                <a:effectLst/>
                <a:latin typeface="Arial" charset="0"/>
                <a:ea typeface="+mn-ea"/>
                <a:cs typeface="+mn-cs"/>
              </a:rPr>
              <a:t>Environmental</a:t>
            </a:r>
            <a:r>
              <a:rPr lang="fr-BE" sz="1200" kern="1200" dirty="0" smtClean="0">
                <a:solidFill>
                  <a:schemeClr val="tx1"/>
                </a:solidFill>
                <a:effectLst/>
                <a:latin typeface="Arial" charset="0"/>
                <a:ea typeface="+mn-ea"/>
                <a:cs typeface="+mn-cs"/>
              </a:rPr>
              <a:t> </a:t>
            </a:r>
            <a:r>
              <a:rPr lang="fr-BE" sz="1200" kern="1200" dirty="0" err="1" smtClean="0">
                <a:solidFill>
                  <a:schemeClr val="tx1"/>
                </a:solidFill>
                <a:effectLst/>
                <a:latin typeface="Arial" charset="0"/>
                <a:ea typeface="+mn-ea"/>
                <a:cs typeface="+mn-cs"/>
              </a:rPr>
              <a:t>Governance</a:t>
            </a:r>
            <a:r>
              <a:rPr lang="fr-BE" sz="1200" kern="1200" dirty="0" smtClean="0">
                <a:solidFill>
                  <a:schemeClr val="tx1"/>
                </a:solidFill>
                <a:effectLst/>
                <a:latin typeface="Arial" charset="0"/>
                <a:ea typeface="+mn-ea"/>
                <a:cs typeface="+mn-cs"/>
              </a:rPr>
              <a:t> &amp; Information</a:t>
            </a:r>
            <a:endParaRPr lang="en-GB"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fr-BE" sz="1200" kern="1200" dirty="0" err="1" smtClean="0">
                <a:solidFill>
                  <a:schemeClr val="tx1"/>
                </a:solidFill>
                <a:effectLst/>
                <a:latin typeface="Arial" charset="0"/>
                <a:ea typeface="+mn-ea"/>
                <a:cs typeface="+mn-cs"/>
              </a:rPr>
              <a:t>Climate</a:t>
            </a:r>
            <a:r>
              <a:rPr lang="fr-BE" sz="1200" kern="1200" dirty="0" smtClean="0">
                <a:solidFill>
                  <a:schemeClr val="tx1"/>
                </a:solidFill>
                <a:effectLst/>
                <a:latin typeface="Arial" charset="0"/>
                <a:ea typeface="+mn-ea"/>
                <a:cs typeface="+mn-cs"/>
              </a:rPr>
              <a:t> Change Mitigation</a:t>
            </a:r>
            <a:endParaRPr lang="en-GB"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fr-BE" sz="1200" kern="1200" dirty="0" err="1" smtClean="0">
                <a:solidFill>
                  <a:schemeClr val="tx1"/>
                </a:solidFill>
                <a:effectLst/>
                <a:latin typeface="Arial" charset="0"/>
                <a:ea typeface="+mn-ea"/>
                <a:cs typeface="+mn-cs"/>
              </a:rPr>
              <a:t>Climate</a:t>
            </a:r>
            <a:r>
              <a:rPr lang="fr-BE" sz="1200" kern="1200" dirty="0" smtClean="0">
                <a:solidFill>
                  <a:schemeClr val="tx1"/>
                </a:solidFill>
                <a:effectLst/>
                <a:latin typeface="Arial" charset="0"/>
                <a:ea typeface="+mn-ea"/>
                <a:cs typeface="+mn-cs"/>
              </a:rPr>
              <a:t> Change Adaptation</a:t>
            </a:r>
            <a:endParaRPr lang="en-GB"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Climate Governance and Information</a:t>
            </a:r>
          </a:p>
          <a:p>
            <a:pPr lvl="0"/>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3. </a:t>
            </a:r>
            <a:r>
              <a:rPr lang="en-GB" sz="1200" b="1" kern="1200" baseline="0" dirty="0" smtClean="0">
                <a:solidFill>
                  <a:schemeClr val="tx1"/>
                </a:solidFill>
                <a:effectLst/>
                <a:latin typeface="Arial" charset="0"/>
                <a:ea typeface="+mn-ea"/>
                <a:cs typeface="+mn-cs"/>
              </a:rPr>
              <a:t> </a:t>
            </a:r>
            <a:r>
              <a:rPr lang="en-GB" sz="1200" b="1" kern="1200" dirty="0" smtClean="0">
                <a:solidFill>
                  <a:schemeClr val="tx1"/>
                </a:solidFill>
                <a:effectLst/>
                <a:latin typeface="Arial" charset="0"/>
                <a:ea typeface="+mn-ea"/>
                <a:cs typeface="+mn-cs"/>
              </a:rPr>
              <a:t>SME INSTRUMENT - € 3.1 </a:t>
            </a:r>
            <a:r>
              <a:rPr lang="en-GB" sz="1200" b="1" kern="1200" dirty="0" err="1" smtClean="0">
                <a:solidFill>
                  <a:schemeClr val="tx1"/>
                </a:solidFill>
                <a:effectLst/>
                <a:latin typeface="Arial" charset="0"/>
                <a:ea typeface="+mn-ea"/>
                <a:cs typeface="+mn-cs"/>
              </a:rPr>
              <a:t>bn</a:t>
            </a:r>
            <a:r>
              <a:rPr lang="en-GB" sz="1200" b="1" kern="1200" dirty="0" smtClean="0">
                <a:solidFill>
                  <a:schemeClr val="tx1"/>
                </a:solidFill>
                <a:effectLst/>
                <a:latin typeface="Arial" charset="0"/>
                <a:ea typeface="+mn-ea"/>
                <a:cs typeface="+mn-cs"/>
              </a:rPr>
              <a:t> between 2014 and 2020</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SME Instrument supports and invests in highly innovative, potentially disruptive businesses with global ambitions. SME Instrument is divided into phases: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Phase 1. Concept &amp; Feasibility Assessment</a:t>
            </a:r>
            <a:br>
              <a:rPr lang="en-GB" sz="1200" kern="1200" dirty="0" smtClean="0">
                <a:solidFill>
                  <a:schemeClr val="tx1"/>
                </a:solidFill>
                <a:effectLst/>
                <a:latin typeface="Arial" charset="0"/>
                <a:ea typeface="+mn-ea"/>
                <a:cs typeface="+mn-cs"/>
              </a:rPr>
            </a:br>
            <a:r>
              <a:rPr lang="en-GB" sz="1200" kern="1200" dirty="0" smtClean="0">
                <a:solidFill>
                  <a:schemeClr val="tx1"/>
                </a:solidFill>
                <a:effectLst/>
                <a:latin typeface="Arial" charset="0"/>
                <a:ea typeface="+mn-ea"/>
                <a:cs typeface="+mn-cs"/>
              </a:rPr>
              <a:t>Idea to concept (6 months) &gt; €50 000 in funding</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Phase 2. Demonstration, Market Replication, R&amp;D</a:t>
            </a:r>
            <a:br>
              <a:rPr lang="en-GB" sz="1200" kern="1200" dirty="0" smtClean="0">
                <a:solidFill>
                  <a:schemeClr val="tx1"/>
                </a:solidFill>
                <a:effectLst/>
                <a:latin typeface="Arial" charset="0"/>
                <a:ea typeface="+mn-ea"/>
                <a:cs typeface="+mn-cs"/>
              </a:rPr>
            </a:br>
            <a:r>
              <a:rPr lang="en-GB" sz="1200" kern="1200" dirty="0" smtClean="0">
                <a:solidFill>
                  <a:schemeClr val="tx1"/>
                </a:solidFill>
                <a:effectLst/>
                <a:latin typeface="Arial" charset="0"/>
                <a:ea typeface="+mn-ea"/>
                <a:cs typeface="+mn-cs"/>
              </a:rPr>
              <a:t>Concept to Market-Maturity (1-2 years) &gt; from € 0.5 to € 2.5 million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Phase 3. Commercialisation</a:t>
            </a:r>
            <a:br>
              <a:rPr lang="en-GB" sz="1200" kern="1200" dirty="0" smtClean="0">
                <a:solidFill>
                  <a:schemeClr val="tx1"/>
                </a:solidFill>
                <a:effectLst/>
                <a:latin typeface="Arial" charset="0"/>
                <a:ea typeface="+mn-ea"/>
                <a:cs typeface="+mn-cs"/>
              </a:rPr>
            </a:br>
            <a:r>
              <a:rPr lang="en-GB" sz="1200" kern="1200" dirty="0" smtClean="0">
                <a:solidFill>
                  <a:schemeClr val="tx1"/>
                </a:solidFill>
                <a:effectLst/>
                <a:latin typeface="Arial" charset="0"/>
                <a:ea typeface="+mn-ea"/>
                <a:cs typeface="+mn-cs"/>
              </a:rPr>
              <a:t>Prepare for Market Launch &gt; extensive support, training, mentorship and facilitating access to risk finance</a:t>
            </a:r>
          </a:p>
          <a:p>
            <a:r>
              <a:rPr lang="en-GB" sz="1200" b="1"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4. European Maritime and Fisheries Fund- </a:t>
            </a:r>
            <a:r>
              <a:rPr lang="en-GB" sz="1200" kern="1200" dirty="0" smtClean="0">
                <a:solidFill>
                  <a:schemeClr val="tx1"/>
                </a:solidFill>
                <a:effectLst/>
                <a:latin typeface="Arial" charset="0"/>
                <a:ea typeface="+mn-ea"/>
                <a:cs typeface="+mn-cs"/>
              </a:rPr>
              <a:t>€ 0.34 </a:t>
            </a:r>
            <a:r>
              <a:rPr lang="en-GB" sz="1200" kern="1200" dirty="0" err="1" smtClean="0">
                <a:solidFill>
                  <a:schemeClr val="tx1"/>
                </a:solidFill>
                <a:effectLst/>
                <a:latin typeface="Arial" charset="0"/>
                <a:ea typeface="+mn-ea"/>
                <a:cs typeface="+mn-cs"/>
              </a:rPr>
              <a:t>bn</a:t>
            </a:r>
            <a:r>
              <a:rPr lang="en-GB" sz="1200" kern="1200" dirty="0" smtClean="0">
                <a:solidFill>
                  <a:schemeClr val="tx1"/>
                </a:solidFill>
                <a:effectLst/>
                <a:latin typeface="Arial" charset="0"/>
                <a:ea typeface="+mn-ea"/>
                <a:cs typeface="+mn-cs"/>
              </a:rPr>
              <a:t> between 2014 and 2020</a:t>
            </a:r>
          </a:p>
          <a:p>
            <a:r>
              <a:rPr lang="en-GB"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The EMFF is the financial instrument that will help deliver the objectives of the reformed Common Fisheries Policy (CFP) and that will support the implementation of the EU Integrated Maritime Policy (IMP</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EMFF is the fund for the EU's maritime and fisheries policies for 2014-2020 The fund:</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Helps fishermen in the transition to sustainable fishing</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Supports coastal communities in diversifying their economies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Finances projects that create new jobs and improve quality of life along European coasts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Makes it easier for applicants to access financing</a:t>
            </a:r>
          </a:p>
          <a:p>
            <a:r>
              <a:rPr lang="en-GB" sz="1200" kern="1200" dirty="0" smtClean="0">
                <a:solidFill>
                  <a:schemeClr val="tx1"/>
                </a:solidFill>
                <a:effectLst/>
                <a:latin typeface="Arial" charset="0"/>
                <a:ea typeface="+mn-ea"/>
                <a:cs typeface="+mn-cs"/>
              </a:rPr>
              <a:t> </a:t>
            </a:r>
          </a:p>
          <a:p>
            <a:r>
              <a:rPr lang="en-GB" sz="1200" b="1" kern="1200" dirty="0" smtClean="0">
                <a:solidFill>
                  <a:schemeClr val="tx1"/>
                </a:solidFill>
                <a:effectLst/>
                <a:latin typeface="Arial" charset="0"/>
                <a:ea typeface="+mn-ea"/>
                <a:cs typeface="+mn-cs"/>
              </a:rPr>
              <a:t>5. LEGACY </a:t>
            </a:r>
            <a:r>
              <a:rPr lang="en-GB" sz="1200" kern="1200" dirty="0" smtClean="0">
                <a:solidFill>
                  <a:schemeClr val="tx1"/>
                </a:solidFill>
                <a:effectLst/>
                <a:latin typeface="Arial" charset="0"/>
                <a:ea typeface="+mn-ea"/>
                <a:cs typeface="+mn-cs"/>
              </a:rPr>
              <a:t>EASME continues to manage two legacy programmes:</a:t>
            </a:r>
          </a:p>
          <a:p>
            <a:pPr lvl="0"/>
            <a:r>
              <a:rPr lang="en-GB" sz="1200" b="1" kern="1200" dirty="0" smtClean="0">
                <a:solidFill>
                  <a:schemeClr val="tx1"/>
                </a:solidFill>
                <a:effectLst/>
                <a:latin typeface="Arial" charset="0"/>
                <a:ea typeface="+mn-ea"/>
                <a:cs typeface="+mn-cs"/>
              </a:rPr>
              <a:t>Intelligent Energy Europe</a:t>
            </a:r>
            <a:r>
              <a:rPr lang="en-GB" sz="1200" kern="1200" dirty="0" smtClean="0">
                <a:solidFill>
                  <a:schemeClr val="tx1"/>
                </a:solidFill>
                <a:effectLst/>
                <a:latin typeface="Arial" charset="0"/>
                <a:ea typeface="+mn-ea"/>
                <a:cs typeface="+mn-cs"/>
              </a:rPr>
              <a:t> offered help to organisations willing to improve energy sustainability €390 million between 2007 and 2012  IEE latest projects run until 2017</a:t>
            </a:r>
          </a:p>
          <a:p>
            <a:pPr lvl="0"/>
            <a:r>
              <a:rPr lang="en-GB" sz="1200" b="1" kern="1200" dirty="0" smtClean="0">
                <a:solidFill>
                  <a:schemeClr val="tx1"/>
                </a:solidFill>
                <a:effectLst/>
                <a:latin typeface="Arial" charset="0"/>
                <a:ea typeface="+mn-ea"/>
                <a:cs typeface="+mn-cs"/>
              </a:rPr>
              <a:t>CIP Eco-innovation</a:t>
            </a:r>
            <a:r>
              <a:rPr lang="en-GB" sz="1200" kern="1200" dirty="0" smtClean="0">
                <a:solidFill>
                  <a:schemeClr val="tx1"/>
                </a:solidFill>
                <a:effectLst/>
                <a:latin typeface="Arial" charset="0"/>
                <a:ea typeface="+mn-ea"/>
                <a:cs typeface="+mn-cs"/>
              </a:rPr>
              <a:t> supported SMEs to bring innovative sustainable &amp; resource-efficient products &amp; services into the market. €200 million between 2008 and 2013 About 150 projects still running (last to finish in 2017)</a:t>
            </a:r>
          </a:p>
          <a:p>
            <a:r>
              <a:rPr lang="en-GB" sz="1200" b="1"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6. Horizon 2020 Energy Efficiency € 0.8 </a:t>
            </a:r>
            <a:r>
              <a:rPr lang="en-GB" sz="1200" b="1" kern="1200" dirty="0" err="1" smtClean="0">
                <a:solidFill>
                  <a:schemeClr val="tx1"/>
                </a:solidFill>
                <a:effectLst/>
                <a:latin typeface="Arial" charset="0"/>
                <a:ea typeface="+mn-ea"/>
                <a:cs typeface="+mn-cs"/>
              </a:rPr>
              <a:t>bn</a:t>
            </a:r>
            <a:r>
              <a:rPr lang="en-GB" sz="1200" b="1" kern="1200" dirty="0" smtClean="0">
                <a:solidFill>
                  <a:schemeClr val="tx1"/>
                </a:solidFill>
                <a:effectLst/>
                <a:latin typeface="Arial" charset="0"/>
                <a:ea typeface="+mn-ea"/>
                <a:cs typeface="+mn-cs"/>
              </a:rPr>
              <a:t> between 2014 and 2020</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Horizon 2020 Energy Challenge supports the transition to a secure, clean and efficient energy system for Europe. The calls 2016-2017 provide support for innovation through:</a:t>
            </a:r>
          </a:p>
          <a:p>
            <a:pPr lvl="0"/>
            <a:r>
              <a:rPr lang="en-GB" sz="1200" kern="1200" dirty="0" smtClean="0">
                <a:solidFill>
                  <a:schemeClr val="tx1"/>
                </a:solidFill>
                <a:effectLst/>
                <a:latin typeface="Arial" charset="0"/>
                <a:ea typeface="+mn-ea"/>
                <a:cs typeface="+mn-cs"/>
              </a:rPr>
              <a:t>Research and demonstration of more energy-efficient technologies and solutions</a:t>
            </a:r>
          </a:p>
          <a:p>
            <a:pPr lvl="0"/>
            <a:r>
              <a:rPr lang="en-GB" sz="1200" kern="1200" dirty="0" smtClean="0">
                <a:solidFill>
                  <a:schemeClr val="tx1"/>
                </a:solidFill>
                <a:effectLst/>
                <a:latin typeface="Arial" charset="0"/>
                <a:ea typeface="+mn-ea"/>
                <a:cs typeface="+mn-cs"/>
              </a:rPr>
              <a:t>Market uptake measures to remove market and governance barriers by addressing financing, regulations and the improvement of skills and knowledge</a:t>
            </a:r>
          </a:p>
          <a:p>
            <a:r>
              <a:rPr lang="en-GB" sz="1200" kern="1200" dirty="0" smtClean="0">
                <a:solidFill>
                  <a:schemeClr val="tx1"/>
                </a:solidFill>
                <a:effectLst/>
                <a:latin typeface="Arial" charset="0"/>
                <a:ea typeface="+mn-ea"/>
                <a:cs typeface="+mn-cs"/>
              </a:rPr>
              <a:t> </a:t>
            </a:r>
          </a:p>
          <a:p>
            <a:r>
              <a:rPr lang="en-GB" sz="1200" b="1" kern="1200" dirty="0" smtClean="0">
                <a:solidFill>
                  <a:schemeClr val="tx1"/>
                </a:solidFill>
                <a:effectLst/>
                <a:latin typeface="Arial" charset="0"/>
                <a:ea typeface="+mn-ea"/>
                <a:cs typeface="+mn-cs"/>
              </a:rPr>
              <a:t>7. Fast Track to Innovation (FTI)- € 200 million between 2015 and 2016</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FTI pilot provides funding for bottom-up proposals for close-to-market innovation activities in any area of technology or application to any size companies. The aim is: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Reduce time from idea to market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Stimulate the participation of first-time applicants to EU research funding</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Increase private sector investment in research and innovation</a:t>
            </a:r>
          </a:p>
          <a:p>
            <a:pPr lvl="0"/>
            <a:endParaRPr lang="en-GB" sz="1200" kern="1200" dirty="0" smtClean="0">
              <a:solidFill>
                <a:schemeClr val="tx1"/>
              </a:solidFill>
              <a:effectLst/>
              <a:latin typeface="Arial" charset="0"/>
              <a:ea typeface="+mn-ea"/>
              <a:cs typeface="+mn-cs"/>
            </a:endParaRPr>
          </a:p>
          <a:p>
            <a:pPr lvl="0"/>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8. COSME 2.3 </a:t>
            </a:r>
            <a:r>
              <a:rPr lang="en-GB" sz="1200" b="1" kern="1200" dirty="0" err="1" smtClean="0">
                <a:solidFill>
                  <a:schemeClr val="tx1"/>
                </a:solidFill>
                <a:effectLst/>
                <a:latin typeface="Arial" charset="0"/>
                <a:ea typeface="+mn-ea"/>
                <a:cs typeface="+mn-cs"/>
              </a:rPr>
              <a:t>bn</a:t>
            </a:r>
            <a:r>
              <a:rPr lang="en-GB" sz="1200" b="1" kern="1200" dirty="0" smtClean="0">
                <a:solidFill>
                  <a:schemeClr val="tx1"/>
                </a:solidFill>
                <a:effectLst/>
                <a:latin typeface="Arial" charset="0"/>
                <a:ea typeface="+mn-ea"/>
                <a:cs typeface="+mn-cs"/>
              </a:rPr>
              <a:t> between 2014 and 2020</a:t>
            </a:r>
          </a:p>
          <a:p>
            <a:r>
              <a:rPr lang="en-US" sz="1200" b="1" kern="1200" dirty="0" smtClean="0">
                <a:solidFill>
                  <a:schemeClr val="tx1"/>
                </a:solidFill>
                <a:effectLst/>
                <a:latin typeface="Arial" charset="0"/>
                <a:ea typeface="+mn-ea"/>
                <a:cs typeface="+mn-cs"/>
              </a:rPr>
              <a:t>COSME is an EU </a:t>
            </a:r>
            <a:r>
              <a:rPr lang="en-US" sz="1200" b="1" kern="1200" dirty="0" err="1" smtClean="0">
                <a:solidFill>
                  <a:schemeClr val="tx1"/>
                </a:solidFill>
                <a:effectLst/>
                <a:latin typeface="Arial" charset="0"/>
                <a:ea typeface="+mn-ea"/>
                <a:cs typeface="+mn-cs"/>
              </a:rPr>
              <a:t>programme</a:t>
            </a:r>
            <a:r>
              <a:rPr lang="en-US" sz="1200" b="1" kern="1200" dirty="0" smtClean="0">
                <a:solidFill>
                  <a:schemeClr val="tx1"/>
                </a:solidFill>
                <a:effectLst/>
                <a:latin typeface="Arial" charset="0"/>
                <a:ea typeface="+mn-ea"/>
                <a:cs typeface="+mn-cs"/>
              </a:rPr>
              <a:t> for the Competitiveness of Small and Medium-sized Enterprises (SMEs). A significant part of the COSME </a:t>
            </a:r>
            <a:r>
              <a:rPr lang="en-US" sz="1200" b="1" kern="1200" dirty="0" err="1" smtClean="0">
                <a:solidFill>
                  <a:schemeClr val="tx1"/>
                </a:solidFill>
                <a:effectLst/>
                <a:latin typeface="Arial" charset="0"/>
                <a:ea typeface="+mn-ea"/>
                <a:cs typeface="+mn-cs"/>
              </a:rPr>
              <a:t>programme</a:t>
            </a:r>
            <a:r>
              <a:rPr lang="en-US" sz="1200" b="1" kern="1200" dirty="0" smtClean="0">
                <a:solidFill>
                  <a:schemeClr val="tx1"/>
                </a:solidFill>
                <a:effectLst/>
                <a:latin typeface="Arial" charset="0"/>
                <a:ea typeface="+mn-ea"/>
                <a:cs typeface="+mn-cs"/>
              </a:rPr>
              <a:t> is dedicated towards financial instruments managed by the European Investment Fund (EIF) under a European Commission mandate.</a:t>
            </a:r>
            <a:endParaRPr lang="fr-BE" sz="1200" b="1" kern="1200" dirty="0" smtClean="0">
              <a:solidFill>
                <a:schemeClr val="tx1"/>
              </a:solidFill>
              <a:effectLst/>
              <a:latin typeface="Arial" charset="0"/>
              <a:ea typeface="+mn-ea"/>
              <a:cs typeface="+mn-cs"/>
            </a:endParaRP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COSME is a programme for competitiveness of enterprises and SMEs in Europe. COSME helps SMEs by supporting:</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Access to finance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Access to markets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Entrepreneurship and entrepreneurial culture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Better framework conditions for enterprises</a:t>
            </a:r>
          </a:p>
          <a:p>
            <a:r>
              <a:rPr lang="en-GB" sz="1200" b="1"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9. Enterprise Europe Network (EEN)</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Network helps ambitious SMEs innovate and grow internationally It advises SMEs 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International markets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Access to finance or funding</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Finding a commercial partner abroad</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Taking your innovation to market</a:t>
            </a:r>
          </a:p>
          <a:p>
            <a:r>
              <a:rPr lang="en-GB" sz="1200" kern="1200" dirty="0" smtClean="0">
                <a:solidFill>
                  <a:schemeClr val="tx1"/>
                </a:solidFill>
                <a:effectLst/>
                <a:latin typeface="Arial" charset="0"/>
                <a:ea typeface="+mn-ea"/>
                <a:cs typeface="+mn-cs"/>
              </a:rPr>
              <a:t> </a:t>
            </a:r>
          </a:p>
          <a:p>
            <a:r>
              <a:rPr lang="en-GB" sz="1200" b="1" kern="1200" dirty="0" smtClean="0">
                <a:solidFill>
                  <a:schemeClr val="tx1"/>
                </a:solidFill>
                <a:effectLst/>
                <a:latin typeface="Arial" charset="0"/>
                <a:ea typeface="+mn-ea"/>
                <a:cs typeface="+mn-cs"/>
              </a:rPr>
              <a:t>10. Other SME support programmes</a:t>
            </a:r>
            <a:endParaRPr lang="en-GB"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Horizon 2020 INNOSUP</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Calls for proposals and tenders are elements of a broader action to develop the ecosystem of innovation support to SMEs in Europe</a:t>
            </a:r>
          </a:p>
          <a:p>
            <a:pPr lvl="0"/>
            <a:r>
              <a:rPr lang="en-GB" sz="1200" kern="1200" dirty="0" smtClean="0">
                <a:solidFill>
                  <a:schemeClr val="tx1"/>
                </a:solidFill>
                <a:effectLst/>
                <a:latin typeface="Arial" charset="0"/>
                <a:ea typeface="+mn-ea"/>
                <a:cs typeface="+mn-cs"/>
              </a:rPr>
              <a:t>Actions are designed to provide opportunities to Member States and regions to enhance their services </a:t>
            </a:r>
          </a:p>
          <a:p>
            <a:pPr lvl="0"/>
            <a:r>
              <a:rPr lang="en-GB" sz="1200" kern="1200" dirty="0" smtClean="0">
                <a:solidFill>
                  <a:schemeClr val="tx1"/>
                </a:solidFill>
                <a:effectLst/>
                <a:latin typeface="Arial" charset="0"/>
                <a:ea typeface="+mn-ea"/>
                <a:cs typeface="+mn-cs"/>
              </a:rPr>
              <a:t>Identification, further development and dissemination of skills and expertise among SMEs</a:t>
            </a:r>
          </a:p>
          <a:p>
            <a:pPr lvl="0"/>
            <a:r>
              <a:rPr lang="en-GB" sz="1200" b="1" kern="1200" dirty="0" smtClean="0">
                <a:solidFill>
                  <a:schemeClr val="tx1"/>
                </a:solidFill>
                <a:effectLst/>
                <a:latin typeface="Arial" charset="0"/>
                <a:ea typeface="+mn-ea"/>
                <a:cs typeface="+mn-cs"/>
              </a:rPr>
              <a:t>Intellectual property:</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Intellectual property right helpdesks</a:t>
            </a:r>
          </a:p>
          <a:p>
            <a:pPr lvl="0"/>
            <a:r>
              <a:rPr lang="en-GB" sz="1200" kern="1200" dirty="0" smtClean="0">
                <a:solidFill>
                  <a:schemeClr val="tx1"/>
                </a:solidFill>
                <a:effectLst/>
                <a:latin typeface="Arial" charset="0"/>
                <a:ea typeface="+mn-ea"/>
                <a:cs typeface="+mn-cs"/>
              </a:rPr>
              <a:t>INNOVACCESS – The European Network of National Intellectual Property Offices</a:t>
            </a:r>
          </a:p>
          <a:p>
            <a:pPr algn="just">
              <a:buFontTx/>
              <a:buNone/>
            </a:pPr>
            <a:endParaRPr lang="fr-BE" altLang="en-US" sz="1100" kern="0" dirty="0" smtClean="0"/>
          </a:p>
          <a:p>
            <a:pPr algn="just">
              <a:buFontTx/>
              <a:buNone/>
            </a:pPr>
            <a:endParaRPr lang="fr-BE" altLang="en-US" sz="1100" kern="0" dirty="0" smtClean="0"/>
          </a:p>
          <a:p>
            <a:pPr marL="400009">
              <a:lnSpc>
                <a:spcPct val="150000"/>
              </a:lnSpc>
              <a:buSzPct val="100000"/>
              <a:defRPr/>
            </a:pPr>
            <a:endParaRPr lang="en-GB" sz="1100" dirty="0" smtClean="0"/>
          </a:p>
          <a:p>
            <a:pPr marL="400009">
              <a:lnSpc>
                <a:spcPct val="150000"/>
              </a:lnSpc>
              <a:buSzPct val="100000"/>
              <a:defRPr/>
            </a:pPr>
            <a:endParaRPr lang="en-GB" sz="1100" dirty="0" smtClean="0"/>
          </a:p>
          <a:p>
            <a:pPr marL="400009">
              <a:lnSpc>
                <a:spcPct val="150000"/>
              </a:lnSpc>
              <a:buSzPct val="100000"/>
              <a:defRPr/>
            </a:pPr>
            <a:endParaRPr lang="en-GB" sz="1100" b="1" dirty="0" smtClean="0"/>
          </a:p>
          <a:p>
            <a:pPr marL="400009">
              <a:lnSpc>
                <a:spcPct val="150000"/>
              </a:lnSpc>
              <a:buSzPct val="100000"/>
              <a:defRPr/>
            </a:pPr>
            <a:endParaRPr lang="en-GB" sz="1100" b="1" dirty="0" smtClean="0"/>
          </a:p>
          <a:p>
            <a:pPr marL="400009">
              <a:lnSpc>
                <a:spcPct val="150000"/>
              </a:lnSpc>
              <a:buSzPct val="100000"/>
              <a:defRPr/>
            </a:pPr>
            <a:r>
              <a:rPr lang="en-GB" sz="1100" b="1" dirty="0" smtClean="0"/>
              <a:t>European Maritime and Fisheries Fund </a:t>
            </a:r>
            <a:r>
              <a:rPr lang="en-GB" sz="1100" dirty="0" smtClean="0"/>
              <a:t>Objectives:</a:t>
            </a:r>
          </a:p>
          <a:p>
            <a:pPr marL="800018" lvl="1">
              <a:buSzPct val="100000"/>
              <a:buFont typeface="Courier New" panose="02070309020205020404" pitchFamily="49" charset="0"/>
              <a:buChar char="o"/>
              <a:defRPr/>
            </a:pPr>
            <a:r>
              <a:rPr lang="en-GB" sz="1100" dirty="0" smtClean="0"/>
              <a:t>Transition to sustainable fishing</a:t>
            </a:r>
          </a:p>
          <a:p>
            <a:pPr marL="800018" lvl="1">
              <a:buSzPct val="100000"/>
              <a:buFont typeface="Courier New" panose="02070309020205020404" pitchFamily="49" charset="0"/>
              <a:buChar char="o"/>
              <a:defRPr/>
            </a:pPr>
            <a:r>
              <a:rPr lang="en-GB" sz="1100" dirty="0" smtClean="0"/>
              <a:t>Economic diversification of coastal communities</a:t>
            </a:r>
          </a:p>
          <a:p>
            <a:pPr marL="800018" lvl="1">
              <a:buSzPct val="100000"/>
              <a:buFont typeface="Courier New" panose="02070309020205020404" pitchFamily="49" charset="0"/>
              <a:buChar char="o"/>
              <a:defRPr/>
            </a:pPr>
            <a:r>
              <a:rPr lang="en-GB" sz="1100" dirty="0" smtClean="0"/>
              <a:t>Job creation and quality of life improvement in coastal areas</a:t>
            </a:r>
          </a:p>
          <a:p>
            <a:pPr marL="800018" lvl="1">
              <a:buSzPct val="100000"/>
              <a:buFont typeface="Courier New" panose="02070309020205020404" pitchFamily="49" charset="0"/>
              <a:buChar char="o"/>
              <a:defRPr/>
            </a:pPr>
            <a:r>
              <a:rPr lang="en-GB" sz="1100" dirty="0" smtClean="0"/>
              <a:t>Easier access to finance</a:t>
            </a:r>
          </a:p>
          <a:p>
            <a:pPr marL="400009">
              <a:buSzPct val="100000"/>
              <a:defRPr/>
            </a:pPr>
            <a:endParaRPr lang="en-GB" sz="1100" dirty="0" smtClean="0"/>
          </a:p>
          <a:p>
            <a:pPr marL="400009">
              <a:buSzPct val="100000"/>
              <a:defRPr/>
            </a:pPr>
            <a:r>
              <a:rPr lang="en-GB" sz="1100" dirty="0" smtClean="0"/>
              <a:t>Budget: €6,5 bn. 2014-2020</a:t>
            </a:r>
          </a:p>
          <a:p>
            <a:pPr marL="400009">
              <a:buSzPct val="100000"/>
              <a:defRPr/>
            </a:pPr>
            <a:endParaRPr lang="lt-LT" sz="1100" b="1" dirty="0" smtClean="0"/>
          </a:p>
          <a:p>
            <a:pPr>
              <a:buFontTx/>
              <a:buChar char="•"/>
            </a:pPr>
            <a:r>
              <a:rPr lang="fr-BE" altLang="en-US" sz="1100" b="1" dirty="0" err="1" smtClean="0"/>
              <a:t>Legacy</a:t>
            </a:r>
            <a:r>
              <a:rPr lang="fr-BE" altLang="en-US" sz="1100" b="1" dirty="0" smtClean="0"/>
              <a:t> of IEE </a:t>
            </a:r>
          </a:p>
          <a:p>
            <a:pPr>
              <a:buFontTx/>
              <a:buChar char="•"/>
            </a:pPr>
            <a:r>
              <a:rPr lang="fr-BE" altLang="en-US" sz="1100" b="1" dirty="0" err="1" smtClean="0"/>
              <a:t>Legacy</a:t>
            </a:r>
            <a:r>
              <a:rPr lang="fr-BE" altLang="en-US" sz="1100" b="1" dirty="0" smtClean="0"/>
              <a:t> of Eco-innovation</a:t>
            </a:r>
            <a:endParaRPr lang="en-GB" altLang="en-US" sz="1100" b="1" dirty="0" smtClean="0"/>
          </a:p>
          <a:p>
            <a:pPr>
              <a:buFontTx/>
              <a:buChar char="•"/>
            </a:pPr>
            <a:endParaRPr lang="fr-BE" sz="1100" b="1" i="0" dirty="0" smtClean="0"/>
          </a:p>
          <a:p>
            <a:pPr>
              <a:buFontTx/>
              <a:buChar char="•"/>
            </a:pPr>
            <a:endParaRPr lang="fr-BE" sz="1100" b="1" i="0" dirty="0" smtClean="0"/>
          </a:p>
          <a:p>
            <a:r>
              <a:rPr lang="en-US" b="1" dirty="0" err="1" smtClean="0">
                <a:effectLst/>
              </a:rPr>
              <a:t>Programmes</a:t>
            </a:r>
            <a:endParaRPr lang="en-US" b="1" dirty="0" smtClean="0">
              <a:effectLst/>
            </a:endParaRPr>
          </a:p>
          <a:p>
            <a:r>
              <a:rPr lang="en-US" dirty="0" smtClean="0">
                <a:effectLst/>
              </a:rPr>
              <a:t>Most of </a:t>
            </a:r>
            <a:r>
              <a:rPr lang="en-US" dirty="0" smtClean="0">
                <a:effectLst/>
                <a:hlinkClick r:id="rId3"/>
              </a:rPr>
              <a:t>COSME</a:t>
            </a:r>
            <a:r>
              <a:rPr lang="en-US" dirty="0" smtClean="0">
                <a:effectLst/>
                <a:hlinkClick r:id="rId4"/>
              </a:rPr>
              <a:t>, the EU </a:t>
            </a:r>
            <a:r>
              <a:rPr lang="en-US" dirty="0" err="1" smtClean="0">
                <a:effectLst/>
                <a:hlinkClick r:id="rId4"/>
              </a:rPr>
              <a:t>programme</a:t>
            </a:r>
            <a:r>
              <a:rPr lang="en-US" dirty="0" smtClean="0">
                <a:effectLst/>
                <a:hlinkClick r:id="rId4"/>
              </a:rPr>
              <a:t> for the Competitiveness of Enterprises and Small and Medium-sized Enterprises (SMEs)</a:t>
            </a:r>
            <a:r>
              <a:rPr lang="en-US" dirty="0" smtClean="0">
                <a:effectLst/>
              </a:rPr>
              <a:t>, including </a:t>
            </a:r>
            <a:r>
              <a:rPr lang="en-US" dirty="0" smtClean="0">
                <a:effectLst/>
                <a:hlinkClick r:id="rId5"/>
              </a:rPr>
              <a:t>Enterprise Europe Network (EEN)</a:t>
            </a:r>
            <a:r>
              <a:rPr lang="en-US" dirty="0" smtClean="0">
                <a:effectLst/>
              </a:rPr>
              <a:t>, </a:t>
            </a:r>
            <a:r>
              <a:rPr lang="en-US" dirty="0" smtClean="0">
                <a:effectLst/>
                <a:hlinkClick r:id="rId6"/>
              </a:rPr>
              <a:t>Your Europe Business</a:t>
            </a:r>
            <a:r>
              <a:rPr lang="en-US" dirty="0" smtClean="0">
                <a:effectLst/>
              </a:rPr>
              <a:t>;</a:t>
            </a:r>
          </a:p>
          <a:p>
            <a:r>
              <a:rPr lang="en-US" dirty="0" smtClean="0">
                <a:effectLst/>
              </a:rPr>
              <a:t>Part of </a:t>
            </a:r>
            <a:r>
              <a:rPr lang="en-US" b="1" dirty="0" smtClean="0">
                <a:effectLst/>
              </a:rPr>
              <a:t>Horizon 2020</a:t>
            </a:r>
            <a:r>
              <a:rPr lang="en-US" dirty="0" smtClean="0">
                <a:effectLst/>
              </a:rPr>
              <a:t>, the EU Framework </a:t>
            </a:r>
            <a:r>
              <a:rPr lang="en-US" dirty="0" err="1" smtClean="0">
                <a:effectLst/>
              </a:rPr>
              <a:t>Programme</a:t>
            </a:r>
            <a:r>
              <a:rPr lang="en-US" dirty="0" smtClean="0">
                <a:effectLst/>
              </a:rPr>
              <a:t> for Research and Innovation, and in particular: </a:t>
            </a:r>
          </a:p>
          <a:p>
            <a:pPr lvl="1"/>
            <a:r>
              <a:rPr lang="en-US" dirty="0" smtClean="0">
                <a:effectLst/>
              </a:rPr>
              <a:t>Part II 'Industrial leadership': </a:t>
            </a:r>
          </a:p>
          <a:p>
            <a:pPr lvl="2"/>
            <a:r>
              <a:rPr lang="en-US" dirty="0" smtClean="0">
                <a:effectLst/>
                <a:hlinkClick r:id="rId7"/>
              </a:rPr>
              <a:t>Innovation in SMEs</a:t>
            </a:r>
            <a:r>
              <a:rPr lang="en-US" dirty="0" smtClean="0">
                <a:effectLst/>
              </a:rPr>
              <a:t> (including the </a:t>
            </a:r>
            <a:r>
              <a:rPr lang="en-US" dirty="0" smtClean="0">
                <a:effectLst/>
                <a:hlinkClick r:id="rId8"/>
              </a:rPr>
              <a:t>European IPR Helpdesk</a:t>
            </a:r>
            <a:r>
              <a:rPr lang="en-US" dirty="0" smtClean="0">
                <a:effectLst/>
                <a:hlinkClick r:id="rId9"/>
              </a:rPr>
              <a:t>s, INNOVACESS</a:t>
            </a:r>
            <a:r>
              <a:rPr lang="en-US" dirty="0" smtClean="0">
                <a:effectLst/>
              </a:rPr>
              <a:t> and </a:t>
            </a:r>
            <a:r>
              <a:rPr lang="en-US" dirty="0" err="1" smtClean="0">
                <a:effectLst/>
              </a:rPr>
              <a:t>and</a:t>
            </a:r>
            <a:r>
              <a:rPr lang="en-US" dirty="0" smtClean="0">
                <a:effectLst/>
              </a:rPr>
              <a:t> </a:t>
            </a:r>
            <a:r>
              <a:rPr lang="en-US" dirty="0" smtClean="0">
                <a:effectLst/>
                <a:hlinkClick r:id="rId10"/>
              </a:rPr>
              <a:t>Peer learning for innovation agencies</a:t>
            </a:r>
            <a:r>
              <a:rPr lang="en-US" dirty="0" smtClean="0">
                <a:effectLst/>
              </a:rPr>
              <a:t>)</a:t>
            </a:r>
          </a:p>
          <a:p>
            <a:pPr lvl="2"/>
            <a:r>
              <a:rPr lang="en-US" dirty="0" smtClean="0">
                <a:effectLst/>
                <a:hlinkClick r:id="rId11"/>
              </a:rPr>
              <a:t>The Sustainable Industry Low Carbon Scheme (SILC II)</a:t>
            </a:r>
            <a:endParaRPr lang="en-US" dirty="0" smtClean="0">
              <a:effectLst/>
            </a:endParaRPr>
          </a:p>
          <a:p>
            <a:pPr lvl="2"/>
            <a:r>
              <a:rPr lang="en-US" dirty="0" smtClean="0">
                <a:effectLst/>
              </a:rPr>
              <a:t>part of the </a:t>
            </a:r>
            <a:r>
              <a:rPr lang="en-US" dirty="0" smtClean="0">
                <a:effectLst/>
                <a:hlinkClick r:id="rId12"/>
              </a:rPr>
              <a:t>Leadership in Enabling and Industrial Technologies</a:t>
            </a:r>
            <a:endParaRPr lang="en-US" dirty="0" smtClean="0">
              <a:effectLst/>
            </a:endParaRPr>
          </a:p>
          <a:p>
            <a:pPr lvl="2"/>
            <a:r>
              <a:rPr lang="en-US" dirty="0" smtClean="0">
                <a:effectLst/>
                <a:hlinkClick r:id="rId13"/>
              </a:rPr>
              <a:t>INNOSUP</a:t>
            </a:r>
            <a:endParaRPr lang="en-US" dirty="0" smtClean="0">
              <a:effectLst/>
            </a:endParaRPr>
          </a:p>
          <a:p>
            <a:pPr lvl="1"/>
            <a:r>
              <a:rPr lang="en-US" dirty="0" smtClean="0">
                <a:effectLst/>
              </a:rPr>
              <a:t>Part III 'Societal challenges': </a:t>
            </a:r>
          </a:p>
          <a:p>
            <a:pPr lvl="2"/>
            <a:r>
              <a:rPr lang="en-US" dirty="0" smtClean="0">
                <a:effectLst/>
                <a:hlinkClick r:id="rId14"/>
              </a:rPr>
              <a:t>The Energy Efficiency part of the challenge ‘Secure, Clean and Efficient Energy’</a:t>
            </a:r>
            <a:r>
              <a:rPr lang="en-US" dirty="0" smtClean="0">
                <a:effectLst/>
              </a:rPr>
              <a:t>;</a:t>
            </a:r>
          </a:p>
          <a:p>
            <a:pPr lvl="2"/>
            <a:r>
              <a:rPr lang="en-US" dirty="0" smtClean="0">
                <a:effectLst/>
              </a:rPr>
              <a:t>The calls for proposals in the fields of waste, water innovation and sustainable supply of raw materials under the challenge ‘</a:t>
            </a:r>
            <a:r>
              <a:rPr lang="en-US" dirty="0" smtClean="0">
                <a:effectLst/>
                <a:hlinkClick r:id="rId15"/>
              </a:rPr>
              <a:t>Climate action, Environment, Resource Efficiency and Raw Materials</a:t>
            </a:r>
            <a:r>
              <a:rPr lang="en-US" dirty="0" smtClean="0">
                <a:effectLst/>
              </a:rPr>
              <a:t>’</a:t>
            </a:r>
          </a:p>
          <a:p>
            <a:pPr lvl="1"/>
            <a:r>
              <a:rPr lang="en-US" dirty="0" smtClean="0">
                <a:effectLst/>
                <a:hlinkClick r:id="rId16"/>
              </a:rPr>
              <a:t>The SME instrument</a:t>
            </a:r>
            <a:endParaRPr lang="en-US" dirty="0" smtClean="0">
              <a:effectLst/>
            </a:endParaRPr>
          </a:p>
          <a:p>
            <a:pPr lvl="1"/>
            <a:r>
              <a:rPr lang="en-US" dirty="0" smtClean="0">
                <a:effectLst/>
                <a:hlinkClick r:id="rId17"/>
              </a:rPr>
              <a:t>Fast Track to Innovation (FTI) Pilot</a:t>
            </a:r>
            <a:endParaRPr lang="en-US" dirty="0" smtClean="0">
              <a:effectLst/>
            </a:endParaRPr>
          </a:p>
          <a:p>
            <a:r>
              <a:rPr lang="en-US" dirty="0" smtClean="0">
                <a:effectLst/>
              </a:rPr>
              <a:t>Part of </a:t>
            </a:r>
            <a:r>
              <a:rPr lang="en-US" dirty="0" smtClean="0">
                <a:effectLst/>
                <a:hlinkClick r:id="rId18"/>
              </a:rPr>
              <a:t>the EU </a:t>
            </a:r>
            <a:r>
              <a:rPr lang="en-US" dirty="0" err="1" smtClean="0">
                <a:effectLst/>
                <a:hlinkClick r:id="rId18"/>
              </a:rPr>
              <a:t>programme</a:t>
            </a:r>
            <a:r>
              <a:rPr lang="en-US" dirty="0" smtClean="0">
                <a:effectLst/>
                <a:hlinkClick r:id="rId18"/>
              </a:rPr>
              <a:t> for the Environment and Climate action (LIFE)</a:t>
            </a:r>
            <a:endParaRPr lang="en-US" dirty="0" smtClean="0">
              <a:effectLst/>
            </a:endParaRPr>
          </a:p>
          <a:p>
            <a:r>
              <a:rPr lang="en-US" dirty="0" smtClean="0">
                <a:effectLst/>
              </a:rPr>
              <a:t>Part of the </a:t>
            </a:r>
            <a:r>
              <a:rPr lang="en-US" dirty="0" smtClean="0">
                <a:effectLst/>
                <a:hlinkClick r:id="rId19"/>
              </a:rPr>
              <a:t>European Maritime and Fisheries Fund (EMFF)</a:t>
            </a:r>
            <a:endParaRPr lang="en-US" dirty="0" smtClean="0">
              <a:effectLst/>
            </a:endParaRPr>
          </a:p>
          <a:p>
            <a:r>
              <a:rPr lang="en-US" dirty="0" smtClean="0">
                <a:effectLst/>
              </a:rPr>
              <a:t>The legacy of the </a:t>
            </a:r>
            <a:r>
              <a:rPr lang="en-US" dirty="0" smtClean="0">
                <a:effectLst/>
                <a:hlinkClick r:id="rId20"/>
              </a:rPr>
              <a:t>Intelligent Energy – Europe</a:t>
            </a:r>
            <a:r>
              <a:rPr lang="en-US" dirty="0" smtClean="0">
                <a:effectLst/>
              </a:rPr>
              <a:t> </a:t>
            </a:r>
            <a:r>
              <a:rPr lang="en-US" dirty="0" err="1" smtClean="0">
                <a:effectLst/>
              </a:rPr>
              <a:t>programme</a:t>
            </a:r>
            <a:r>
              <a:rPr lang="en-US" dirty="0" smtClean="0">
                <a:effectLst/>
              </a:rPr>
              <a:t> and the </a:t>
            </a:r>
            <a:r>
              <a:rPr lang="en-US" dirty="0" smtClean="0">
                <a:effectLst/>
                <a:hlinkClick r:id="rId21"/>
              </a:rPr>
              <a:t>Eco-innovation</a:t>
            </a:r>
            <a:r>
              <a:rPr lang="en-US" dirty="0" smtClean="0">
                <a:effectLst/>
              </a:rPr>
              <a:t> initiative</a:t>
            </a:r>
          </a:p>
          <a:p>
            <a:r>
              <a:rPr lang="en-US" dirty="0" smtClean="0">
                <a:effectLst/>
              </a:rPr>
              <a:t>The EASME also </a:t>
            </a:r>
            <a:r>
              <a:rPr lang="en-US" dirty="0" err="1" smtClean="0">
                <a:effectLst/>
              </a:rPr>
              <a:t>organises</a:t>
            </a:r>
            <a:r>
              <a:rPr lang="en-US" dirty="0" smtClean="0">
                <a:effectLst/>
              </a:rPr>
              <a:t> the </a:t>
            </a:r>
            <a:r>
              <a:rPr lang="en-US" dirty="0" smtClean="0">
                <a:effectLst/>
                <a:hlinkClick r:id="rId22"/>
              </a:rPr>
              <a:t>EU Sustainable Energy Week (EUSEW)</a:t>
            </a:r>
            <a:endParaRPr lang="en-US" dirty="0" smtClean="0">
              <a:effectLst/>
            </a:endParaRPr>
          </a:p>
          <a:p>
            <a:pPr>
              <a:buFontTx/>
              <a:buChar char="•"/>
            </a:pPr>
            <a:endParaRPr lang="en-GB" i="0" dirty="0" smtClean="0"/>
          </a:p>
          <a:p>
            <a:pPr marL="400009">
              <a:lnSpc>
                <a:spcPct val="150000"/>
              </a:lnSpc>
              <a:buSzPct val="100000"/>
              <a:defRPr/>
            </a:pPr>
            <a:endParaRPr lang="en-GB" b="0"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99559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7 </a:t>
            </a:r>
            <a:r>
              <a:rPr lang="fr-BE" dirty="0" err="1" smtClean="0"/>
              <a:t>societal</a:t>
            </a:r>
            <a:r>
              <a:rPr lang="fr-BE" dirty="0" smtClean="0"/>
              <a:t> challenges – budgets </a:t>
            </a:r>
            <a:r>
              <a:rPr lang="fr-BE" dirty="0" err="1" smtClean="0"/>
              <a:t>expressed</a:t>
            </a:r>
            <a:r>
              <a:rPr lang="fr-BE" dirty="0" smtClean="0"/>
              <a:t> in million euro</a:t>
            </a:r>
          </a:p>
          <a:p>
            <a:r>
              <a:rPr lang="fr-BE" dirty="0" smtClean="0"/>
              <a:t>Total</a:t>
            </a:r>
            <a:r>
              <a:rPr lang="fr-BE" baseline="0" dirty="0" smtClean="0"/>
              <a:t> SC budget = 30 billion euro = 38% of H2020 budget</a:t>
            </a:r>
            <a:endParaRPr lang="fr-BE" dirty="0" smtClean="0"/>
          </a:p>
          <a:p>
            <a:r>
              <a:rPr lang="nl-BE" dirty="0" smtClean="0"/>
              <a:t>EASME </a:t>
            </a:r>
            <a:r>
              <a:rPr lang="nl-BE" dirty="0" err="1" smtClean="0"/>
              <a:t>manages</a:t>
            </a:r>
            <a:r>
              <a:rPr lang="nl-BE" dirty="0" smtClean="0"/>
              <a:t> efficiency</a:t>
            </a:r>
            <a:r>
              <a:rPr lang="nl-BE" baseline="0" dirty="0" smtClean="0"/>
              <a:t> part of SC3 </a:t>
            </a:r>
            <a:r>
              <a:rPr lang="nl-BE" baseline="0" dirty="0" err="1" smtClean="0"/>
              <a:t>and</a:t>
            </a:r>
            <a:r>
              <a:rPr lang="nl-BE" baseline="0" dirty="0" smtClean="0"/>
              <a:t> SC5</a:t>
            </a:r>
            <a:endParaRPr lang="fr-BE" dirty="0" smtClean="0"/>
          </a:p>
          <a:p>
            <a:r>
              <a:rPr lang="fr-BE" dirty="0" smtClean="0"/>
              <a:t>SC 5: 3 billion Euro</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37356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smtClean="0">
                <a:effectLst/>
              </a:rPr>
              <a:t>The SC5 is managed in</a:t>
            </a:r>
            <a:r>
              <a:rPr lang="en-US" baseline="0" dirty="0" smtClean="0">
                <a:effectLst/>
              </a:rPr>
              <a:t> one unit of EASME, unit B2 </a:t>
            </a:r>
          </a:p>
          <a:p>
            <a:pPr defTabSz="914307">
              <a:defRPr/>
            </a:pPr>
            <a:r>
              <a:rPr lang="en-US" baseline="0" dirty="0" smtClean="0">
                <a:effectLst/>
              </a:rPr>
              <a:t>Climate action and earth observation is managed in one sector – sector B2.2 </a:t>
            </a:r>
            <a:endParaRPr lang="en-US"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21788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eaLnBrk="0" hangingPunct="0">
              <a:defRPr/>
            </a:pPr>
            <a:r>
              <a:rPr lang="en-GB" dirty="0" smtClean="0"/>
              <a:t>BG 9 - An integrated Arctic observation system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38191537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9144000" cy="587350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2506" y="265906"/>
            <a:ext cx="1446950" cy="100657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6155" y="6309320"/>
            <a:ext cx="704850" cy="561975"/>
          </a:xfrm>
          <a:prstGeom prst="rect">
            <a:avLst/>
          </a:prstGeom>
          <a:ln w="12700">
            <a:noFill/>
          </a:ln>
        </p:spPr>
      </p:pic>
      <p:pic>
        <p:nvPicPr>
          <p:cNvPr id="15"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3937" y="1628800"/>
            <a:ext cx="7096125" cy="1524000"/>
          </a:xfrm>
          <a:prstGeom prst="rect">
            <a:avLst/>
          </a:prstGeom>
        </p:spPr>
      </p:pic>
      <p:grpSp>
        <p:nvGrpSpPr>
          <p:cNvPr id="16" name="Groupe 11"/>
          <p:cNvGrpSpPr/>
          <p:nvPr userDrawn="1"/>
        </p:nvGrpSpPr>
        <p:grpSpPr>
          <a:xfrm>
            <a:off x="840123" y="3429000"/>
            <a:ext cx="7463754" cy="1905000"/>
            <a:chOff x="866164" y="5661248"/>
            <a:chExt cx="7463754" cy="1905000"/>
          </a:xfrm>
        </p:grpSpPr>
        <p:pic>
          <p:nvPicPr>
            <p:cNvPr id="17"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082" y="5661248"/>
              <a:ext cx="1905000" cy="1905000"/>
            </a:xfrm>
            <a:prstGeom prst="rect">
              <a:avLst/>
            </a:prstGeom>
          </p:spPr>
        </p:pic>
        <p:pic>
          <p:nvPicPr>
            <p:cNvPr id="18"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5661248"/>
              <a:ext cx="1905000" cy="1905000"/>
            </a:xfrm>
            <a:prstGeom prst="rect">
              <a:avLst/>
            </a:prstGeom>
          </p:spPr>
        </p:pic>
        <p:pic>
          <p:nvPicPr>
            <p:cNvPr id="28"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4918" y="5661248"/>
              <a:ext cx="1905000" cy="1905000"/>
            </a:xfrm>
            <a:prstGeom prst="rect">
              <a:avLst/>
            </a:prstGeom>
          </p:spPr>
        </p:pic>
        <p:pic>
          <p:nvPicPr>
            <p:cNvPr id="29"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164" y="5661248"/>
              <a:ext cx="1905000" cy="1905000"/>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4"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3898453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E SUPPO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0"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15518883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VIRON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3"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689997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ER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3"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3137023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ITI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3"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1004446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327" y="1290134"/>
            <a:ext cx="4257676" cy="914400"/>
          </a:xfrm>
          <a:prstGeom prst="rect">
            <a:avLst/>
          </a:prstGeom>
        </p:spPr>
      </p:pic>
    </p:spTree>
    <p:extLst>
      <p:ext uri="{BB962C8B-B14F-4D97-AF65-F5344CB8AC3E}">
        <p14:creationId xmlns:p14="http://schemas.microsoft.com/office/powerpoint/2010/main" val="3654822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0"/>
            <a:ext cx="7924801" cy="936625"/>
          </a:xfrm>
          <a:prstGeom prst="rect">
            <a:avLst/>
          </a:prstGeom>
        </p:spPr>
        <p:txBody>
          <a:bodyPr/>
          <a:lstStyle>
            <a:lvl1pPr marL="0" algn="l">
              <a:defRPr sz="2400" b="1">
                <a:solidFill>
                  <a:srgbClr val="434544"/>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Click</a:t>
            </a:r>
            <a:r>
              <a:rPr lang="en-GB" dirty="0" smtClean="0"/>
              <a:t> to </a:t>
            </a:r>
            <a:r>
              <a:rPr lang="en-GB" noProof="0" dirty="0" smtClean="0"/>
              <a:t>edit</a:t>
            </a:r>
            <a:r>
              <a:rPr lang="en-GB" dirty="0" smtClean="0"/>
              <a:t> Master title style</a:t>
            </a:r>
            <a:endParaRPr lang="en-GB" dirty="0"/>
          </a:p>
        </p:txBody>
      </p:sp>
      <p:sp>
        <p:nvSpPr>
          <p:cNvPr id="3" name="Content Placeholder 2"/>
          <p:cNvSpPr>
            <a:spLocks noGrp="1"/>
          </p:cNvSpPr>
          <p:nvPr>
            <p:ph idx="1"/>
          </p:nvPr>
        </p:nvSpPr>
        <p:spPr>
          <a:xfrm>
            <a:off x="609600" y="2492375"/>
            <a:ext cx="7950200" cy="3529013"/>
          </a:xfrm>
          <a:prstGeom prst="rect">
            <a:avLst/>
          </a:prstGeom>
        </p:spPr>
        <p:txBody>
          <a:bodyPr/>
          <a:lstStyle>
            <a:lvl1pPr marL="271463" indent="-271463">
              <a:buClr>
                <a:srgbClr val="434544"/>
              </a:buClr>
              <a:defRPr sz="2200" i="0">
                <a:solidFill>
                  <a:srgbClr val="434544"/>
                </a:solidFill>
                <a:latin typeface="+mj-lt"/>
              </a:defRPr>
            </a:lvl1pPr>
            <a:lvl2pPr marL="539750" indent="-285750">
              <a:buClr>
                <a:srgbClr val="434544"/>
              </a:buClr>
              <a:defRPr sz="2000" b="0">
                <a:solidFill>
                  <a:srgbClr val="434544"/>
                </a:solidFill>
                <a:latin typeface="+mj-lt"/>
              </a:defRPr>
            </a:lvl2pPr>
            <a:lvl3pPr marL="717550" indent="-176213">
              <a:buFont typeface="Arial" panose="020B0604020202020204" pitchFamily="34" charset="0"/>
              <a:buChar char="•"/>
              <a:defRPr sz="1800">
                <a:solidFill>
                  <a:srgbClr val="434544"/>
                </a:solidFill>
                <a:latin typeface="+mj-lt"/>
              </a:defRPr>
            </a:lvl3pPr>
            <a:lvl4pPr marL="896938" indent="-177800">
              <a:buClr>
                <a:srgbClr val="434544"/>
              </a:buClr>
              <a:buFont typeface="Arial" panose="020B0604020202020204" pitchFamily="34" charset="0"/>
              <a:buChar char="•"/>
              <a:defRPr sz="1600">
                <a:solidFill>
                  <a:srgbClr val="434544"/>
                </a:solidFill>
                <a:latin typeface="Verdana" panose="020B0604030504040204" pitchFamily="34" charset="0"/>
                <a:ea typeface="Verdana" panose="020B0604030504040204" pitchFamily="34" charset="0"/>
                <a:cs typeface="Verdana" panose="020B0604030504040204" pitchFamily="34" charset="0"/>
              </a:defRPr>
            </a:lvl4pPr>
            <a:lvl5pPr marL="1074738" indent="-177800">
              <a:buClr>
                <a:srgbClr val="434544"/>
              </a:buClr>
              <a:buFont typeface="Arial" panose="020B0604020202020204" pitchFamily="34" charset="0"/>
              <a:buChar char="•"/>
              <a:defRPr sz="1400">
                <a:solidFill>
                  <a:srgbClr val="434544"/>
                </a:solidFill>
                <a:latin typeface="+mj-lt"/>
              </a:defRPr>
            </a:lvl5pPr>
          </a:lstStyle>
          <a:p>
            <a:pPr lvl="0"/>
            <a:r>
              <a:rPr lang="en-GB" dirty="0" smtClean="0"/>
              <a:t>Click </a:t>
            </a:r>
            <a:r>
              <a:rPr lang="en-GB" noProof="0" dirty="0" smtClean="0"/>
              <a:t>to</a:t>
            </a:r>
            <a:r>
              <a:rPr lang="en-GB" dirty="0" smtClean="0"/>
              <a:t> edit Master text styles</a:t>
            </a:r>
          </a:p>
          <a:p>
            <a:pPr lvl="1"/>
            <a:r>
              <a:rPr lang="en-GB" dirty="0" smtClean="0"/>
              <a:t>2nd level</a:t>
            </a:r>
          </a:p>
          <a:p>
            <a:pPr lvl="2"/>
            <a:r>
              <a:rPr lang="en-GB" dirty="0" smtClean="0"/>
              <a:t>3rd level</a:t>
            </a:r>
          </a:p>
          <a:p>
            <a:pPr lvl="3"/>
            <a:r>
              <a:rPr lang="en-GB" dirty="0" smtClean="0"/>
              <a:t>4th level</a:t>
            </a:r>
          </a:p>
          <a:p>
            <a:pPr lvl="4"/>
            <a:r>
              <a:rPr lang="en-GB" dirty="0" smtClean="0"/>
              <a:t>5th level</a:t>
            </a:r>
            <a:endParaRPr lang="en-GB" dirty="0"/>
          </a:p>
        </p:txBody>
      </p:sp>
    </p:spTree>
    <p:extLst>
      <p:ext uri="{BB962C8B-B14F-4D97-AF65-F5344CB8AC3E}">
        <p14:creationId xmlns:p14="http://schemas.microsoft.com/office/powerpoint/2010/main" val="12714154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608667"/>
            <a:ext cx="3818467" cy="4529666"/>
          </a:xfrm>
          <a:prstGeom prst="rect">
            <a:avLst/>
          </a:prstGeom>
        </p:spPr>
        <p:txBody>
          <a:bodyPr/>
          <a:lstStyle>
            <a:lvl1pPr marL="271463" indent="-271463">
              <a:buClr>
                <a:srgbClr val="434544"/>
              </a:buClr>
              <a:defRPr sz="2200" i="0">
                <a:solidFill>
                  <a:srgbClr val="434544"/>
                </a:solidFill>
                <a:latin typeface="+mj-lt"/>
              </a:defRPr>
            </a:lvl1pPr>
            <a:lvl2pPr marL="539750" indent="-285750">
              <a:buClr>
                <a:srgbClr val="434544"/>
              </a:buClr>
              <a:defRPr sz="2000" b="0">
                <a:solidFill>
                  <a:srgbClr val="434544"/>
                </a:solidFill>
                <a:latin typeface="+mj-lt"/>
              </a:defRPr>
            </a:lvl2pPr>
            <a:lvl3pPr marL="717550" indent="-176213">
              <a:buFont typeface="Arial" panose="020B0604020202020204" pitchFamily="34" charset="0"/>
              <a:buChar char="•"/>
              <a:defRPr sz="1800">
                <a:solidFill>
                  <a:srgbClr val="434544"/>
                </a:solidFill>
                <a:latin typeface="+mj-lt"/>
              </a:defRPr>
            </a:lvl3pPr>
            <a:lvl4pPr marL="896938" indent="-177800">
              <a:buClr>
                <a:srgbClr val="434544"/>
              </a:buClr>
              <a:buFont typeface="Arial" panose="020B0604020202020204" pitchFamily="34" charset="0"/>
              <a:buChar char="•"/>
              <a:defRPr sz="1600">
                <a:solidFill>
                  <a:srgbClr val="434544"/>
                </a:solidFill>
                <a:latin typeface="Verdana" panose="020B0604030504040204" pitchFamily="34" charset="0"/>
                <a:ea typeface="Verdana" panose="020B0604030504040204" pitchFamily="34" charset="0"/>
                <a:cs typeface="Verdana" panose="020B0604030504040204" pitchFamily="34" charset="0"/>
              </a:defRPr>
            </a:lvl4pPr>
            <a:lvl5pPr marL="1074738" indent="-177800">
              <a:buClr>
                <a:srgbClr val="434544"/>
              </a:buClr>
              <a:buFont typeface="Arial" panose="020B0604020202020204" pitchFamily="34" charset="0"/>
              <a:buChar char="•"/>
              <a:defRPr sz="1400">
                <a:solidFill>
                  <a:srgbClr val="434544"/>
                </a:solidFill>
                <a:latin typeface="+mj-lt"/>
              </a:defRPr>
            </a:lvl5pPr>
          </a:lstStyle>
          <a:p>
            <a:pPr lvl="0"/>
            <a:r>
              <a:rPr lang="en-GB" noProof="0" dirty="0" smtClean="0"/>
              <a:t>Click to edit Master text styles</a:t>
            </a:r>
          </a:p>
          <a:p>
            <a:pPr lvl="1"/>
            <a:r>
              <a:rPr lang="en-GB" noProof="0" dirty="0" smtClean="0"/>
              <a:t>2nd level</a:t>
            </a:r>
          </a:p>
          <a:p>
            <a:pPr lvl="2"/>
            <a:r>
              <a:rPr lang="en-GB" noProof="0" dirty="0" smtClean="0"/>
              <a:t>3rd level</a:t>
            </a:r>
          </a:p>
          <a:p>
            <a:pPr lvl="3"/>
            <a:r>
              <a:rPr lang="en-GB" noProof="0" dirty="0" smtClean="0"/>
              <a:t>4th level</a:t>
            </a:r>
          </a:p>
          <a:p>
            <a:pPr lvl="4"/>
            <a:r>
              <a:rPr lang="en-GB" noProof="0" dirty="0" smtClean="0"/>
              <a:t>5th level</a:t>
            </a:r>
            <a:endParaRPr lang="en-GB" noProof="0" dirty="0"/>
          </a:p>
        </p:txBody>
      </p:sp>
      <p:sp>
        <p:nvSpPr>
          <p:cNvPr id="9" name="Content Placeholder 2"/>
          <p:cNvSpPr>
            <a:spLocks noGrp="1"/>
          </p:cNvSpPr>
          <p:nvPr>
            <p:ph idx="10"/>
          </p:nvPr>
        </p:nvSpPr>
        <p:spPr>
          <a:xfrm>
            <a:off x="4690534" y="1608667"/>
            <a:ext cx="3818467" cy="4529666"/>
          </a:xfrm>
          <a:prstGeom prst="rect">
            <a:avLst/>
          </a:prstGeom>
        </p:spPr>
        <p:txBody>
          <a:bodyPr/>
          <a:lstStyle>
            <a:lvl1pPr marL="271463" indent="-271463">
              <a:buClr>
                <a:srgbClr val="434544"/>
              </a:buClr>
              <a:defRPr sz="2200" i="0">
                <a:solidFill>
                  <a:srgbClr val="434544"/>
                </a:solidFill>
                <a:latin typeface="+mj-lt"/>
              </a:defRPr>
            </a:lvl1pPr>
            <a:lvl2pPr marL="539750" indent="-285750">
              <a:buClr>
                <a:srgbClr val="434544"/>
              </a:buClr>
              <a:defRPr b="0">
                <a:solidFill>
                  <a:srgbClr val="434544"/>
                </a:solidFill>
                <a:latin typeface="+mj-lt"/>
              </a:defRPr>
            </a:lvl2pPr>
            <a:lvl3pPr marL="717550" indent="-176213">
              <a:buFont typeface="Arial" panose="020B0604020202020204" pitchFamily="34" charset="0"/>
              <a:buChar char="•"/>
              <a:defRPr sz="1800">
                <a:solidFill>
                  <a:srgbClr val="434544"/>
                </a:solidFill>
                <a:latin typeface="+mj-lt"/>
              </a:defRPr>
            </a:lvl3pPr>
            <a:lvl4pPr marL="896938" indent="-177800">
              <a:buClr>
                <a:srgbClr val="434544"/>
              </a:buClr>
              <a:buFont typeface="Arial" panose="020B0604020202020204" pitchFamily="34" charset="0"/>
              <a:buChar char="•"/>
              <a:defRPr sz="1600">
                <a:solidFill>
                  <a:srgbClr val="434544"/>
                </a:solidFill>
                <a:latin typeface="Verdana" panose="020B0604030504040204" pitchFamily="34" charset="0"/>
                <a:ea typeface="Verdana" panose="020B0604030504040204" pitchFamily="34" charset="0"/>
                <a:cs typeface="Verdana" panose="020B0604030504040204" pitchFamily="34" charset="0"/>
              </a:defRPr>
            </a:lvl4pPr>
            <a:lvl5pPr marL="1074738" indent="-177800">
              <a:buClr>
                <a:srgbClr val="434544"/>
              </a:buClr>
              <a:buFont typeface="Arial" panose="020B0604020202020204" pitchFamily="34" charset="0"/>
              <a:buChar char="•"/>
              <a:defRPr sz="1400">
                <a:solidFill>
                  <a:srgbClr val="434544"/>
                </a:solidFill>
                <a:latin typeface="+mj-lt"/>
              </a:defRPr>
            </a:lvl5pPr>
          </a:lstStyle>
          <a:p>
            <a:pPr lvl="0"/>
            <a:r>
              <a:rPr lang="en-GB" noProof="0" dirty="0" smtClean="0"/>
              <a:t>Click to edit Master text styles</a:t>
            </a:r>
          </a:p>
          <a:p>
            <a:pPr lvl="1"/>
            <a:r>
              <a:rPr lang="en-GB" noProof="0" dirty="0" smtClean="0"/>
              <a:t>2nd level</a:t>
            </a:r>
          </a:p>
          <a:p>
            <a:pPr lvl="2"/>
            <a:r>
              <a:rPr lang="en-GB" noProof="0" dirty="0" smtClean="0"/>
              <a:t>3rd level</a:t>
            </a:r>
          </a:p>
          <a:p>
            <a:pPr lvl="3"/>
            <a:r>
              <a:rPr lang="en-GB" noProof="0" dirty="0" smtClean="0"/>
              <a:t>4th level</a:t>
            </a:r>
          </a:p>
          <a:p>
            <a:pPr lvl="4"/>
            <a:r>
              <a:rPr lang="en-GB" noProof="0" dirty="0" smtClean="0"/>
              <a:t>5th level</a:t>
            </a:r>
            <a:endParaRPr lang="en-GB" noProof="0" dirty="0"/>
          </a:p>
        </p:txBody>
      </p:sp>
    </p:spTree>
    <p:extLst>
      <p:ext uri="{BB962C8B-B14F-4D97-AF65-F5344CB8AC3E}">
        <p14:creationId xmlns:p14="http://schemas.microsoft.com/office/powerpoint/2010/main" val="655823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9144000" cy="587350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2506" y="265906"/>
            <a:ext cx="1446950" cy="100657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6155" y="6317787"/>
            <a:ext cx="704850" cy="561975"/>
          </a:xfrm>
          <a:prstGeom prst="rect">
            <a:avLst/>
          </a:prstGeom>
        </p:spPr>
      </p:pic>
      <p:pic>
        <p:nvPicPr>
          <p:cNvPr id="14"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3937" y="1628800"/>
            <a:ext cx="7096125" cy="1524000"/>
          </a:xfrm>
          <a:prstGeom prst="rect">
            <a:avLst/>
          </a:prstGeom>
        </p:spPr>
      </p:pic>
      <p:sp>
        <p:nvSpPr>
          <p:cNvPr id="15" name="TextBox 14"/>
          <p:cNvSpPr txBox="1"/>
          <p:nvPr userDrawn="1"/>
        </p:nvSpPr>
        <p:spPr>
          <a:xfrm>
            <a:off x="-1" y="3274606"/>
            <a:ext cx="9144000" cy="1077218"/>
          </a:xfrm>
          <a:prstGeom prst="rect">
            <a:avLst/>
          </a:prstGeom>
          <a:noFill/>
        </p:spPr>
        <p:txBody>
          <a:bodyPr wrap="square" rtlCol="0">
            <a:spAutoFit/>
          </a:bodyPr>
          <a:lstStyle/>
          <a:p>
            <a:pPr algn="ctr"/>
            <a:r>
              <a:rPr lang="en-GB" sz="3200" b="1" noProof="0" smtClean="0">
                <a:solidFill>
                  <a:srgbClr val="444543"/>
                </a:solidFill>
              </a:rPr>
              <a:t>THANK YOU</a:t>
            </a:r>
            <a:br>
              <a:rPr lang="en-GB" sz="3200" b="1" noProof="0" smtClean="0">
                <a:solidFill>
                  <a:srgbClr val="444543"/>
                </a:solidFill>
              </a:rPr>
            </a:br>
            <a:r>
              <a:rPr lang="en-GB" sz="3200" b="1" noProof="0" smtClean="0">
                <a:solidFill>
                  <a:srgbClr val="444543"/>
                </a:solidFill>
              </a:rPr>
              <a:t>FOR YOUR ATTENTION</a:t>
            </a:r>
            <a:endParaRPr lang="en-GB" sz="3200" b="1" noProof="0">
              <a:solidFill>
                <a:srgbClr val="444543"/>
              </a:solidFill>
            </a:endParaRP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4919" y="5893228"/>
            <a:ext cx="325103" cy="325103"/>
          </a:xfrm>
          <a:prstGeom prst="rect">
            <a:avLst/>
          </a:prstGeom>
        </p:spPr>
      </p:pic>
      <p:sp>
        <p:nvSpPr>
          <p:cNvPr id="17" name="TextBox 16"/>
          <p:cNvSpPr txBox="1"/>
          <p:nvPr userDrawn="1"/>
        </p:nvSpPr>
        <p:spPr>
          <a:xfrm>
            <a:off x="1770159" y="5929229"/>
            <a:ext cx="1344759" cy="246221"/>
          </a:xfrm>
          <a:prstGeom prst="rect">
            <a:avLst/>
          </a:prstGeom>
          <a:noFill/>
        </p:spPr>
        <p:txBody>
          <a:bodyPr wrap="square" rtlCol="0">
            <a:spAutoFit/>
          </a:bodyPr>
          <a:lstStyle/>
          <a:p>
            <a:pPr algn="r"/>
            <a:r>
              <a:rPr lang="en-GB" sz="1000" smtClean="0">
                <a:solidFill>
                  <a:srgbClr val="444543"/>
                </a:solidFill>
              </a:rPr>
              <a:t>EASME on Twitter</a:t>
            </a:r>
          </a:p>
        </p:txBody>
      </p:sp>
      <p:sp>
        <p:nvSpPr>
          <p:cNvPr id="20" name="TextBox 19"/>
          <p:cNvSpPr txBox="1"/>
          <p:nvPr userDrawn="1"/>
        </p:nvSpPr>
        <p:spPr>
          <a:xfrm>
            <a:off x="3440023" y="5929230"/>
            <a:ext cx="3868492" cy="246221"/>
          </a:xfrm>
          <a:prstGeom prst="rect">
            <a:avLst/>
          </a:prstGeom>
          <a:noFill/>
        </p:spPr>
        <p:txBody>
          <a:bodyPr wrap="square" rtlCol="0">
            <a:spAutoFit/>
          </a:bodyPr>
          <a:lstStyle/>
          <a:p>
            <a:r>
              <a:rPr lang="en-GB" sz="1000" smtClean="0">
                <a:solidFill>
                  <a:srgbClr val="444543"/>
                </a:solidFill>
              </a:rPr>
              <a:t>@</a:t>
            </a:r>
            <a:r>
              <a:rPr lang="en-GB" sz="1000">
                <a:solidFill>
                  <a:srgbClr val="444543"/>
                </a:solidFill>
              </a:rPr>
              <a:t>H2020EE • @</a:t>
            </a:r>
            <a:r>
              <a:rPr lang="en-GB" sz="1000" smtClean="0">
                <a:solidFill>
                  <a:srgbClr val="444543"/>
                </a:solidFill>
              </a:rPr>
              <a:t>H2020SME • </a:t>
            </a:r>
            <a:r>
              <a:rPr lang="en-GB" sz="1000">
                <a:solidFill>
                  <a:srgbClr val="444543"/>
                </a:solidFill>
              </a:rPr>
              <a:t>@</a:t>
            </a:r>
            <a:r>
              <a:rPr lang="en-GB" sz="1000" smtClean="0">
                <a:solidFill>
                  <a:srgbClr val="444543"/>
                </a:solidFill>
              </a:rPr>
              <a:t>EEN_EU • @EU_ECOINNO</a:t>
            </a:r>
            <a:endParaRPr lang="en-GB" sz="1000">
              <a:solidFill>
                <a:srgbClr val="444543"/>
              </a:solidFill>
            </a:endParaRPr>
          </a:p>
        </p:txBody>
      </p:sp>
    </p:spTree>
    <p:extLst>
      <p:ext uri="{BB962C8B-B14F-4D97-AF65-F5344CB8AC3E}">
        <p14:creationId xmlns:p14="http://schemas.microsoft.com/office/powerpoint/2010/main" val="16035620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4"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11691465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0588273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a:extLst>
              <a:ext uri="{28A0092B-C50C-407E-A947-70E740481C1C}">
                <a14:useLocalDpi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785" y="6343621"/>
            <a:ext cx="1820318" cy="181723"/>
          </a:xfrm>
          <a:prstGeom prst="rect">
            <a:avLst/>
          </a:prstGeom>
        </p:spPr>
      </p:pic>
    </p:spTree>
    <p:extLst>
      <p:ext uri="{BB962C8B-B14F-4D97-AF65-F5344CB8AC3E}">
        <p14:creationId xmlns:p14="http://schemas.microsoft.com/office/powerpoint/2010/main" val="12925718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ER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3"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42848461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0" y="1"/>
            <a:ext cx="9144000" cy="982800"/>
          </a:xfrm>
          <a:prstGeom prst="rect">
            <a:avLst/>
          </a:prstGeom>
          <a:solidFill>
            <a:srgbClr val="0B619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2506" y="266954"/>
            <a:ext cx="1446950" cy="1006574"/>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16155" y="6309320"/>
            <a:ext cx="704850" cy="561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5" r:id="rId4"/>
    <p:sldLayoutId id="2147483656" r:id="rId5"/>
    <p:sldLayoutId id="2147483659" r:id="rId6"/>
    <p:sldLayoutId id="2147483668" r:id="rId7"/>
    <p:sldLayoutId id="2147483669" r:id="rId8"/>
    <p:sldLayoutId id="2147483670" r:id="rId9"/>
  </p:sldLayoutIdLst>
  <p:timing>
    <p:tnLst>
      <p:par>
        <p:cTn id="1" dur="indefinite" restart="never" nodeType="tmRoot"/>
      </p:par>
    </p:tnLst>
  </p:timing>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5806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easme/en/11th-geo-european-projects-workshop-2017"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iprhelpdesk.eu/sites/default/files/events/04%20Preparing%20Proposals%20and%20Managing%20Projects.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cenelec.eu/news/publications/Publications/Standards_Horizon2020.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opengeospatial.org/pressroom/marketreport/inspire" TargetMode="External"/><Relationship Id="rId4" Type="http://schemas.openxmlformats.org/officeDocument/2006/relationships/hyperlink" Target="http://inspire.ec.europa.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ec.europa.eu/research/participants/docs/h2020-funding-guide/cross-cutting-issues/open-access-dissemination_en.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uropa.eu/about-eu/basic-information/symbols/fla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easme/en/news/60-minute-workout-increase-impact-communication-your-project-webinar" TargetMode="External"/><Relationship Id="rId2" Type="http://schemas.openxmlformats.org/officeDocument/2006/relationships/hyperlink" Target="https://ec.europa.eu/easme/en/communication-toolkit" TargetMode="Externa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ec.europa.eu/research/participants/data/ref/h2020/grants_manual/amga/h2020-amga_en.pdf"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jpi-climate.eu/jpi-themes/climatefriendlyclimateresearch"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programmes/horizon2020/en/climate-action-environment-resource-efficiency-and-raw-materials-work-programme-2018-2020#Article"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ec.europa.eu/easme/en/call-experts-climate-action-environment-resources-management"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Name.surname@ec.europa.eu"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mailto:malgorzata.rogival@ec.europa.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37" y="1204246"/>
            <a:ext cx="7096125" cy="1524000"/>
          </a:xfrm>
          <a:prstGeom prst="rect">
            <a:avLst/>
          </a:prstGeom>
        </p:spPr>
      </p:pic>
      <p:sp>
        <p:nvSpPr>
          <p:cNvPr id="6" name="TextBox 5"/>
          <p:cNvSpPr txBox="1"/>
          <p:nvPr/>
        </p:nvSpPr>
        <p:spPr>
          <a:xfrm>
            <a:off x="170481" y="4632590"/>
            <a:ext cx="9144000" cy="1015663"/>
          </a:xfrm>
          <a:prstGeom prst="rect">
            <a:avLst/>
          </a:prstGeom>
          <a:noFill/>
        </p:spPr>
        <p:txBody>
          <a:bodyPr wrap="square" rtlCol="0">
            <a:spAutoFit/>
          </a:bodyPr>
          <a:lstStyle/>
          <a:p>
            <a:pPr algn="ctr"/>
            <a:r>
              <a:rPr lang="fr-BE" sz="2000" b="1" dirty="0" smtClean="0">
                <a:solidFill>
                  <a:schemeClr val="tx1"/>
                </a:solidFill>
              </a:rPr>
              <a:t>Franz IMMLER</a:t>
            </a:r>
            <a:endParaRPr lang="fr-BE" sz="2000" b="1" dirty="0">
              <a:solidFill>
                <a:schemeClr val="tx1"/>
              </a:solidFill>
            </a:endParaRPr>
          </a:p>
          <a:p>
            <a:pPr algn="ctr"/>
            <a:r>
              <a:rPr lang="fr-BE" sz="2000" dirty="0" smtClean="0">
                <a:solidFill>
                  <a:schemeClr val="tx1"/>
                </a:solidFill>
              </a:rPr>
              <a:t>Head of </a:t>
            </a:r>
            <a:r>
              <a:rPr lang="fr-BE" sz="2000" dirty="0" err="1" smtClean="0">
                <a:solidFill>
                  <a:schemeClr val="tx1"/>
                </a:solidFill>
              </a:rPr>
              <a:t>Sector</a:t>
            </a:r>
            <a:r>
              <a:rPr lang="fr-BE" sz="2000" dirty="0" smtClean="0">
                <a:solidFill>
                  <a:schemeClr val="tx1"/>
                </a:solidFill>
              </a:rPr>
              <a:t>, </a:t>
            </a:r>
            <a:r>
              <a:rPr lang="fr-BE" sz="2000" dirty="0">
                <a:solidFill>
                  <a:schemeClr val="tx1"/>
                </a:solidFill>
              </a:rPr>
              <a:t>EASME </a:t>
            </a:r>
            <a:r>
              <a:rPr lang="fr-BE" sz="2000" dirty="0" smtClean="0">
                <a:solidFill>
                  <a:schemeClr val="tx1"/>
                </a:solidFill>
              </a:rPr>
              <a:t>B.2.2 </a:t>
            </a:r>
            <a:endParaRPr lang="fr-BE" sz="2000" dirty="0">
              <a:solidFill>
                <a:schemeClr val="tx1"/>
              </a:solidFill>
            </a:endParaRPr>
          </a:p>
          <a:p>
            <a:pPr algn="ctr"/>
            <a:r>
              <a:rPr lang="fr-BE" sz="2000" dirty="0" smtClean="0">
                <a:solidFill>
                  <a:schemeClr val="tx1"/>
                </a:solidFill>
              </a:rPr>
              <a:t>H2020 </a:t>
            </a:r>
            <a:r>
              <a:rPr lang="fr-BE" sz="2000" dirty="0" err="1" smtClean="0">
                <a:solidFill>
                  <a:schemeClr val="tx1"/>
                </a:solidFill>
              </a:rPr>
              <a:t>Climate</a:t>
            </a:r>
            <a:r>
              <a:rPr lang="fr-BE" sz="2000" dirty="0" smtClean="0">
                <a:solidFill>
                  <a:schemeClr val="tx1"/>
                </a:solidFill>
              </a:rPr>
              <a:t> Action</a:t>
            </a:r>
            <a:endParaRPr lang="fr-BE" sz="2000" dirty="0">
              <a:solidFill>
                <a:schemeClr val="tx1"/>
              </a:solidFill>
            </a:endParaRPr>
          </a:p>
        </p:txBody>
      </p:sp>
      <p:sp>
        <p:nvSpPr>
          <p:cNvPr id="7" name="TextBox 6"/>
          <p:cNvSpPr txBox="1"/>
          <p:nvPr/>
        </p:nvSpPr>
        <p:spPr>
          <a:xfrm>
            <a:off x="0" y="2891084"/>
            <a:ext cx="9144000" cy="1077218"/>
          </a:xfrm>
          <a:prstGeom prst="rect">
            <a:avLst/>
          </a:prstGeom>
          <a:noFill/>
        </p:spPr>
        <p:txBody>
          <a:bodyPr wrap="square" rtlCol="0">
            <a:spAutoFit/>
          </a:bodyPr>
          <a:lstStyle/>
          <a:p>
            <a:pPr algn="ctr"/>
            <a:r>
              <a:rPr lang="fr-BE" sz="3200" dirty="0" smtClean="0">
                <a:solidFill>
                  <a:schemeClr val="tx1"/>
                </a:solidFill>
                <a:effectLst>
                  <a:outerShdw blurRad="38100" dist="38100" dir="2700000" algn="tl">
                    <a:srgbClr val="000000">
                      <a:alpha val="43137"/>
                    </a:srgbClr>
                  </a:outerShdw>
                </a:effectLst>
              </a:rPr>
              <a:t>Blue-Action</a:t>
            </a:r>
            <a:endParaRPr lang="en-GB" sz="3200" dirty="0" smtClean="0">
              <a:solidFill>
                <a:schemeClr val="tx1"/>
              </a:solidFill>
              <a:effectLst>
                <a:outerShdw blurRad="38100" dist="38100" dir="2700000" algn="tl">
                  <a:srgbClr val="000000">
                    <a:alpha val="43137"/>
                  </a:srgbClr>
                </a:outerShdw>
              </a:effectLst>
            </a:endParaRPr>
          </a:p>
          <a:p>
            <a:pPr algn="ctr"/>
            <a:r>
              <a:rPr lang="fr-BE" sz="3200" dirty="0" err="1" smtClean="0">
                <a:solidFill>
                  <a:schemeClr val="tx1"/>
                </a:solidFill>
                <a:effectLst>
                  <a:outerShdw blurRad="38100" dist="38100" dir="2700000" algn="tl">
                    <a:srgbClr val="000000">
                      <a:alpha val="43137"/>
                    </a:srgbClr>
                  </a:outerShdw>
                </a:effectLst>
              </a:rPr>
              <a:t>Context</a:t>
            </a:r>
            <a:r>
              <a:rPr lang="fr-BE" sz="3200" dirty="0" smtClean="0">
                <a:solidFill>
                  <a:schemeClr val="tx1"/>
                </a:solidFill>
                <a:effectLst>
                  <a:outerShdw blurRad="38100" dist="38100" dir="2700000" algn="tl">
                    <a:srgbClr val="000000">
                      <a:alpha val="43137"/>
                    </a:srgbClr>
                  </a:outerShdw>
                </a:effectLst>
              </a:rPr>
              <a:t> of </a:t>
            </a:r>
            <a:r>
              <a:rPr lang="fr-BE" sz="3200" dirty="0" err="1" smtClean="0">
                <a:solidFill>
                  <a:schemeClr val="tx1"/>
                </a:solidFill>
                <a:effectLst>
                  <a:outerShdw blurRad="38100" dist="38100" dir="2700000" algn="tl">
                    <a:srgbClr val="000000">
                      <a:alpha val="43137"/>
                    </a:srgbClr>
                  </a:outerShdw>
                </a:effectLst>
              </a:rPr>
              <a:t>implementation</a:t>
            </a:r>
            <a:r>
              <a:rPr lang="fr-BE" sz="3200" dirty="0" smtClean="0">
                <a:solidFill>
                  <a:schemeClr val="tx1"/>
                </a:solidFill>
                <a:effectLst>
                  <a:outerShdw blurRad="38100" dist="38100" dir="2700000" algn="tl">
                    <a:srgbClr val="000000">
                      <a:alpha val="43137"/>
                    </a:srgbClr>
                  </a:outerShdw>
                </a:effectLst>
              </a:rPr>
              <a:t>/monitoring</a:t>
            </a:r>
            <a:endParaRPr lang="en-GB" sz="3200" b="1" dirty="0" smtClean="0">
              <a:solidFill>
                <a:srgbClr val="444543"/>
              </a:solidFill>
              <a:effectLst>
                <a:outerShdw blurRad="38100" dist="38100" dir="2700000" algn="tl">
                  <a:srgbClr val="000000">
                    <a:alpha val="43137"/>
                  </a:srgbClr>
                </a:outerShdw>
              </a:effectLst>
            </a:endParaRPr>
          </a:p>
        </p:txBody>
      </p:sp>
      <p:sp>
        <p:nvSpPr>
          <p:cNvPr id="8" name="TextBox 7"/>
          <p:cNvSpPr txBox="1"/>
          <p:nvPr/>
        </p:nvSpPr>
        <p:spPr>
          <a:xfrm>
            <a:off x="282802" y="5958582"/>
            <a:ext cx="3462480" cy="523220"/>
          </a:xfrm>
          <a:prstGeom prst="rect">
            <a:avLst/>
          </a:prstGeom>
          <a:noFill/>
        </p:spPr>
        <p:txBody>
          <a:bodyPr wrap="square" rtlCol="0">
            <a:spAutoFit/>
          </a:bodyPr>
          <a:lstStyle/>
          <a:p>
            <a:pPr lvl="0"/>
            <a:r>
              <a:rPr lang="en-GB" sz="1400" b="1" dirty="0" smtClean="0">
                <a:solidFill>
                  <a:schemeClr val="tx1"/>
                </a:solidFill>
              </a:rPr>
              <a:t>Blue-Action Kick-off meeting</a:t>
            </a:r>
            <a:endParaRPr lang="en-GB" sz="1400" b="1" dirty="0">
              <a:solidFill>
                <a:schemeClr val="tx1"/>
              </a:solidFill>
            </a:endParaRPr>
          </a:p>
          <a:p>
            <a:pPr lvl="0"/>
            <a:r>
              <a:rPr lang="en-GB" sz="1400" b="0" dirty="0" smtClean="0">
                <a:solidFill>
                  <a:schemeClr val="tx1"/>
                </a:solidFill>
              </a:rPr>
              <a:t>Potsdam, 20 January 2017</a:t>
            </a:r>
            <a:endParaRPr lang="en-GB" sz="1400" b="0" dirty="0">
              <a:solidFill>
                <a:schemeClr val="tx1"/>
              </a:solidFill>
            </a:endParaRPr>
          </a:p>
        </p:txBody>
      </p:sp>
    </p:spTree>
    <p:extLst>
      <p:ext uri="{BB962C8B-B14F-4D97-AF65-F5344CB8AC3E}">
        <p14:creationId xmlns:p14="http://schemas.microsoft.com/office/powerpoint/2010/main" val="891105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556792"/>
            <a:ext cx="8234876" cy="400110"/>
          </a:xfrm>
          <a:prstGeom prst="rect">
            <a:avLst/>
          </a:prstGeom>
          <a:noFill/>
          <a:ln w="25400">
            <a:solidFill>
              <a:schemeClr val="bg1"/>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0" hangingPunct="0">
              <a:spcBef>
                <a:spcPct val="20000"/>
              </a:spcBef>
              <a:buClr>
                <a:srgbClr val="000000">
                  <a:lumMod val="65000"/>
                  <a:lumOff val="35000"/>
                </a:srgbClr>
              </a:buClr>
            </a:pPr>
            <a:endParaRPr lang="fr-BE" sz="2000" kern="0" dirty="0" smtClean="0">
              <a:solidFill>
                <a:srgbClr val="000000"/>
              </a:solidFill>
            </a:endParaRPr>
          </a:p>
        </p:txBody>
      </p:sp>
      <p:sp>
        <p:nvSpPr>
          <p:cNvPr id="9" name="TextBox 8"/>
          <p:cNvSpPr txBox="1"/>
          <p:nvPr/>
        </p:nvSpPr>
        <p:spPr>
          <a:xfrm>
            <a:off x="179512" y="147988"/>
            <a:ext cx="3816424" cy="461665"/>
          </a:xfrm>
          <a:prstGeom prst="rect">
            <a:avLst/>
          </a:prstGeom>
          <a:noFill/>
        </p:spPr>
        <p:txBody>
          <a:bodyPr wrap="square" rtlCol="0">
            <a:spAutoFit/>
          </a:bodyPr>
          <a:lstStyle/>
          <a:p>
            <a:pPr algn="ctr"/>
            <a:endParaRPr lang="en-GB" sz="2400" b="1" dirty="0" smtClean="0">
              <a:solidFill>
                <a:srgbClr val="000000"/>
              </a:solidFill>
            </a:endParaRPr>
          </a:p>
        </p:txBody>
      </p:sp>
      <p:sp>
        <p:nvSpPr>
          <p:cNvPr id="4" name="Title 3"/>
          <p:cNvSpPr>
            <a:spLocks noGrp="1"/>
          </p:cNvSpPr>
          <p:nvPr>
            <p:ph type="title"/>
          </p:nvPr>
        </p:nvSpPr>
        <p:spPr>
          <a:xfrm>
            <a:off x="618066" y="1339851"/>
            <a:ext cx="7924801" cy="803274"/>
          </a:xfrm>
        </p:spPr>
        <p:txBody>
          <a:bodyPr/>
          <a:lstStyle/>
          <a:p>
            <a:pPr algn="ctr"/>
            <a:r>
              <a:rPr lang="en-GB" dirty="0"/>
              <a:t>Call - Blue Growth - Demonstrating an </a:t>
            </a:r>
            <a:r>
              <a:rPr lang="en-GB" dirty="0" smtClean="0"/>
              <a:t>ocean</a:t>
            </a:r>
            <a:br>
              <a:rPr lang="en-GB" dirty="0" smtClean="0"/>
            </a:br>
            <a:r>
              <a:rPr lang="en-GB" dirty="0" smtClean="0"/>
              <a:t>of </a:t>
            </a:r>
            <a:r>
              <a:rPr lang="en-GB" dirty="0"/>
              <a:t>opportunities - </a:t>
            </a:r>
            <a:r>
              <a:rPr lang="en-GB" i="1" dirty="0"/>
              <a:t>H2020-BG-2016-2017 </a:t>
            </a:r>
            <a:r>
              <a:rPr lang="en-US" dirty="0">
                <a:solidFill>
                  <a:schemeClr val="tx1"/>
                </a:solidFill>
              </a:rPr>
              <a:t/>
            </a:r>
            <a:br>
              <a:rPr lang="en-US" dirty="0">
                <a:solidFill>
                  <a:schemeClr val="tx1"/>
                </a:solidFill>
              </a:rPr>
            </a:br>
            <a:r>
              <a:rPr lang="en-GB" i="1" dirty="0">
                <a:solidFill>
                  <a:srgbClr val="000000"/>
                </a:solidFill>
              </a:rPr>
              <a:t/>
            </a:r>
            <a:br>
              <a:rPr lang="en-GB" i="1" dirty="0">
                <a:solidFill>
                  <a:srgbClr val="000000"/>
                </a:solidFill>
              </a:rPr>
            </a:br>
            <a:endParaRPr lang="en-GB" i="1" dirty="0"/>
          </a:p>
        </p:txBody>
      </p:sp>
      <p:sp>
        <p:nvSpPr>
          <p:cNvPr id="6" name="Content Placeholder 5"/>
          <p:cNvSpPr>
            <a:spLocks noGrp="1"/>
          </p:cNvSpPr>
          <p:nvPr>
            <p:ph idx="1"/>
          </p:nvPr>
        </p:nvSpPr>
        <p:spPr>
          <a:xfrm>
            <a:off x="487962" y="2257425"/>
            <a:ext cx="8320758" cy="4152900"/>
          </a:xfrm>
        </p:spPr>
        <p:txBody>
          <a:bodyPr/>
          <a:lstStyle/>
          <a:p>
            <a:pPr marL="0" indent="0" algn="just">
              <a:buNone/>
            </a:pPr>
            <a:r>
              <a:rPr lang="en-GB" sz="2000" b="1" dirty="0" smtClean="0">
                <a:solidFill>
                  <a:srgbClr val="FF0000"/>
                </a:solidFill>
              </a:rPr>
              <a:t>3) The Arctic dimension: </a:t>
            </a:r>
            <a:r>
              <a:rPr lang="en-GB" sz="2000" dirty="0" smtClean="0"/>
              <a:t>the objective is to deepen knowledge and identify sustainable and innovative approaches to </a:t>
            </a:r>
            <a:r>
              <a:rPr lang="en-GB" sz="2000" b="1" dirty="0" smtClean="0"/>
              <a:t>tackle the challenges that climate change is posing in the Arctic region and on a global scale</a:t>
            </a:r>
            <a:r>
              <a:rPr lang="en-GB" sz="2000" dirty="0" smtClean="0"/>
              <a:t>. Climate change represents a </a:t>
            </a:r>
            <a:r>
              <a:rPr lang="en-GB" sz="2000" b="1" dirty="0" smtClean="0">
                <a:solidFill>
                  <a:schemeClr val="tx1"/>
                </a:solidFill>
              </a:rPr>
              <a:t>risk</a:t>
            </a:r>
            <a:r>
              <a:rPr lang="en-GB" sz="2000" dirty="0" smtClean="0"/>
              <a:t> but also opens </a:t>
            </a:r>
            <a:r>
              <a:rPr lang="en-GB" sz="2000" b="1" dirty="0" smtClean="0"/>
              <a:t>opportunities</a:t>
            </a:r>
            <a:r>
              <a:rPr lang="en-GB" sz="2000" dirty="0" smtClean="0"/>
              <a:t>. Sustainability issues in the Arctic must also consider </a:t>
            </a:r>
            <a:r>
              <a:rPr lang="en-GB" sz="2000" b="1" dirty="0" smtClean="0"/>
              <a:t>indigenous communities and the use of traditional knowledge</a:t>
            </a:r>
            <a:r>
              <a:rPr lang="en-GB" sz="2000" dirty="0" smtClean="0"/>
              <a:t>. Moreover, </a:t>
            </a:r>
            <a:r>
              <a:rPr lang="en-GB" sz="2000" b="1" dirty="0" smtClean="0"/>
              <a:t>international scientific cooperation </a:t>
            </a:r>
            <a:r>
              <a:rPr lang="en-GB" sz="2000" dirty="0" smtClean="0"/>
              <a:t>is necessary as, due to the complex logistical constraints, no single country can work on its own. The Arctic may become a test bed for sustainable innovation and science diplomacy. </a:t>
            </a:r>
          </a:p>
        </p:txBody>
      </p:sp>
    </p:spTree>
    <p:extLst>
      <p:ext uri="{BB962C8B-B14F-4D97-AF65-F5344CB8AC3E}">
        <p14:creationId xmlns:p14="http://schemas.microsoft.com/office/powerpoint/2010/main" val="37204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0"/>
            <a:ext cx="7924801" cy="765175"/>
          </a:xfrm>
        </p:spPr>
        <p:txBody>
          <a:bodyPr/>
          <a:lstStyle/>
          <a:p>
            <a:r>
              <a:rPr lang="fr-BE" dirty="0" smtClean="0"/>
              <a:t>Synergies </a:t>
            </a:r>
            <a:r>
              <a:rPr lang="fr-BE" dirty="0" err="1" smtClean="0"/>
              <a:t>with</a:t>
            </a:r>
            <a:r>
              <a:rPr lang="fr-BE" dirty="0" smtClean="0"/>
              <a:t> </a:t>
            </a:r>
            <a:r>
              <a:rPr lang="fr-BE" dirty="0" err="1" smtClean="0"/>
              <a:t>other</a:t>
            </a:r>
            <a:r>
              <a:rPr lang="fr-BE" dirty="0" smtClean="0"/>
              <a:t> </a:t>
            </a:r>
            <a:r>
              <a:rPr lang="fr-BE" dirty="0" err="1" smtClean="0"/>
              <a:t>projects</a:t>
            </a:r>
            <a:r>
              <a:rPr lang="fr-BE" dirty="0" smtClean="0"/>
              <a:t>/initiatives </a:t>
            </a:r>
            <a:r>
              <a:rPr lang="fr-BE" dirty="0" err="1" smtClean="0"/>
              <a:t>like</a:t>
            </a:r>
            <a:r>
              <a:rPr lang="fr-BE" dirty="0" smtClean="0"/>
              <a:t> the BG </a:t>
            </a:r>
            <a:r>
              <a:rPr lang="fr-BE" dirty="0" err="1" smtClean="0"/>
              <a:t>projects</a:t>
            </a:r>
            <a:r>
              <a:rPr lang="fr-BE" dirty="0" smtClean="0"/>
              <a:t> or … </a:t>
            </a:r>
            <a:endParaRPr lang="en-GB" dirty="0"/>
          </a:p>
        </p:txBody>
      </p:sp>
      <p:sp>
        <p:nvSpPr>
          <p:cNvPr id="3" name="Content Placeholder 2"/>
          <p:cNvSpPr>
            <a:spLocks noGrp="1"/>
          </p:cNvSpPr>
          <p:nvPr>
            <p:ph idx="1"/>
          </p:nvPr>
        </p:nvSpPr>
        <p:spPr>
          <a:xfrm>
            <a:off x="609600" y="2276475"/>
            <a:ext cx="7950200" cy="4581526"/>
          </a:xfrm>
        </p:spPr>
        <p:txBody>
          <a:bodyPr/>
          <a:lstStyle/>
          <a:p>
            <a:pPr marL="285750" lvl="1" algn="just"/>
            <a:r>
              <a:rPr lang="en-GB" altLang="en-US" sz="1800" dirty="0">
                <a:ea typeface="+mn-ea"/>
                <a:cs typeface="+mn-cs"/>
              </a:rPr>
              <a:t>BG-15-2014: European polar research </a:t>
            </a:r>
            <a:r>
              <a:rPr lang="en-GB" altLang="en-US" sz="1800" dirty="0" smtClean="0">
                <a:ea typeface="+mn-ea"/>
                <a:cs typeface="+mn-cs"/>
              </a:rPr>
              <a:t>cooperation:</a:t>
            </a:r>
          </a:p>
          <a:p>
            <a:pPr marL="806450" lvl="2" indent="-285750" algn="just">
              <a:buFont typeface="Wingdings" panose="05000000000000000000" pitchFamily="2" charset="2"/>
              <a:buChar char="Ø"/>
            </a:pPr>
            <a:r>
              <a:rPr lang="en-GB" altLang="en-US" sz="1600" b="1" dirty="0" smtClean="0">
                <a:ea typeface="+mn-ea"/>
                <a:cs typeface="+mn-cs"/>
              </a:rPr>
              <a:t>EU-</a:t>
            </a:r>
            <a:r>
              <a:rPr lang="en-GB" altLang="en-US" sz="1600" b="1" dirty="0" err="1" smtClean="0">
                <a:ea typeface="+mn-ea"/>
                <a:cs typeface="+mn-cs"/>
              </a:rPr>
              <a:t>PolarNet</a:t>
            </a:r>
            <a:endParaRPr lang="en-GB" altLang="en-US" sz="1600" b="1" dirty="0">
              <a:ea typeface="+mn-ea"/>
              <a:cs typeface="+mn-cs"/>
            </a:endParaRPr>
          </a:p>
          <a:p>
            <a:pPr marL="285750" lvl="1" algn="just"/>
            <a:r>
              <a:rPr lang="en-GB" altLang="en-US" sz="1800" dirty="0" smtClean="0">
                <a:ea typeface="+mn-ea"/>
                <a:cs typeface="+mn-cs"/>
              </a:rPr>
              <a:t>BG-8-2014</a:t>
            </a:r>
            <a:r>
              <a:rPr lang="en-GB" altLang="en-US" sz="1800" dirty="0">
                <a:ea typeface="+mn-ea"/>
                <a:cs typeface="+mn-cs"/>
              </a:rPr>
              <a:t>: Developing in-situ Atlantic Ocean Observations for a better management and exploitation of the maritime resources </a:t>
            </a:r>
            <a:endParaRPr lang="en-GB" altLang="en-US" sz="1800" dirty="0" smtClean="0">
              <a:ea typeface="+mn-ea"/>
              <a:cs typeface="+mn-cs"/>
            </a:endParaRPr>
          </a:p>
          <a:p>
            <a:pPr lvl="2" algn="just">
              <a:buFont typeface="Wingdings" panose="05000000000000000000" pitchFamily="2" charset="2"/>
              <a:buChar char="Ø"/>
            </a:pPr>
            <a:r>
              <a:rPr lang="en-US" altLang="en-US" sz="1400" b="1" dirty="0" err="1"/>
              <a:t>AtlantOS</a:t>
            </a:r>
            <a:endParaRPr lang="en-GB" sz="1400" b="1" dirty="0"/>
          </a:p>
          <a:p>
            <a:pPr algn="just"/>
            <a:r>
              <a:rPr lang="en-GB" sz="1800" dirty="0" smtClean="0"/>
              <a:t>BG-09-2016</a:t>
            </a:r>
            <a:r>
              <a:rPr lang="en-GB" sz="1800" dirty="0"/>
              <a:t>: An integrated Arctic observation </a:t>
            </a:r>
            <a:r>
              <a:rPr lang="en-GB" sz="1800" dirty="0" smtClean="0"/>
              <a:t>system</a:t>
            </a:r>
          </a:p>
          <a:p>
            <a:pPr lvl="2" algn="just">
              <a:buFont typeface="Wingdings" panose="05000000000000000000" pitchFamily="2" charset="2"/>
              <a:buChar char="Ø"/>
            </a:pPr>
            <a:r>
              <a:rPr lang="fr-BE" sz="1400" dirty="0" smtClean="0"/>
              <a:t>	</a:t>
            </a:r>
            <a:r>
              <a:rPr lang="fr-BE" sz="1400" b="1" dirty="0" smtClean="0">
                <a:solidFill>
                  <a:srgbClr val="FF0000"/>
                </a:solidFill>
              </a:rPr>
              <a:t>INTAROS</a:t>
            </a:r>
            <a:endParaRPr lang="en-GB" sz="1400" b="1" dirty="0" smtClean="0">
              <a:solidFill>
                <a:srgbClr val="FF0000"/>
              </a:solidFill>
            </a:endParaRPr>
          </a:p>
          <a:p>
            <a:pPr algn="just"/>
            <a:r>
              <a:rPr lang="en-GB" sz="1800" dirty="0">
                <a:solidFill>
                  <a:srgbClr val="FF0000"/>
                </a:solidFill>
              </a:rPr>
              <a:t>BG-10-2016</a:t>
            </a:r>
            <a:r>
              <a:rPr lang="en-GB" sz="1800" dirty="0"/>
              <a:t>: Impact of Arctic changes on the </a:t>
            </a:r>
            <a:r>
              <a:rPr lang="en-GB" sz="1800" dirty="0" smtClean="0"/>
              <a:t>weather </a:t>
            </a:r>
            <a:r>
              <a:rPr lang="en-GB" sz="1800" dirty="0"/>
              <a:t>and climate of the Northern </a:t>
            </a:r>
            <a:r>
              <a:rPr lang="en-GB" sz="1800" dirty="0" smtClean="0"/>
              <a:t>Hemisphere</a:t>
            </a:r>
            <a:r>
              <a:rPr lang="en-GB" sz="1800" dirty="0"/>
              <a:t> </a:t>
            </a:r>
            <a:endParaRPr lang="en-GB" sz="1800" dirty="0" smtClean="0"/>
          </a:p>
          <a:p>
            <a:pPr lvl="2" algn="just">
              <a:buFont typeface="Wingdings" panose="05000000000000000000" pitchFamily="2" charset="2"/>
              <a:buChar char="Ø"/>
            </a:pPr>
            <a:r>
              <a:rPr lang="fr-BE" sz="1400" dirty="0" smtClean="0"/>
              <a:t>	</a:t>
            </a:r>
            <a:r>
              <a:rPr lang="fr-BE" sz="1400" b="1" dirty="0" smtClean="0">
                <a:solidFill>
                  <a:srgbClr val="FF0000"/>
                </a:solidFill>
              </a:rPr>
              <a:t>APPLICATE</a:t>
            </a:r>
            <a:endParaRPr lang="fr-BE" sz="1400" b="1" dirty="0">
              <a:solidFill>
                <a:srgbClr val="FF0000"/>
              </a:solidFill>
            </a:endParaRPr>
          </a:p>
          <a:p>
            <a:pPr algn="just"/>
            <a:r>
              <a:rPr lang="en-GB" sz="1800" dirty="0" smtClean="0"/>
              <a:t>BG-11-2017</a:t>
            </a:r>
            <a:r>
              <a:rPr lang="en-GB" sz="1800" dirty="0"/>
              <a:t>: The effect of climate change on Arctic permafrost and its socio-economic impact, with a focus on coastal areas </a:t>
            </a:r>
            <a:endParaRPr lang="en-GB" sz="1800" dirty="0" smtClean="0"/>
          </a:p>
          <a:p>
            <a:pPr algn="just"/>
            <a:r>
              <a:rPr lang="en-GB" sz="1800" dirty="0" smtClean="0"/>
              <a:t>SC5-01-2014</a:t>
            </a:r>
            <a:r>
              <a:rPr lang="en-GB" sz="1800" dirty="0"/>
              <a:t>: Advanced Earth-system models </a:t>
            </a:r>
            <a:endParaRPr lang="en-GB" sz="1800" dirty="0" smtClean="0"/>
          </a:p>
          <a:p>
            <a:pPr marL="895350" lvl="1" algn="just">
              <a:buFont typeface="Wingdings" panose="05000000000000000000" pitchFamily="2" charset="2"/>
              <a:buChar char="Ø"/>
            </a:pPr>
            <a:r>
              <a:rPr lang="fr-BE" sz="1600" b="1" dirty="0" smtClean="0">
                <a:solidFill>
                  <a:srgbClr val="FF0000"/>
                </a:solidFill>
              </a:rPr>
              <a:t>PRIMAVERA</a:t>
            </a:r>
            <a:r>
              <a:rPr lang="fr-BE" sz="1600" dirty="0" smtClean="0"/>
              <a:t> and </a:t>
            </a:r>
            <a:r>
              <a:rPr lang="fr-BE" sz="1600" b="1" dirty="0">
                <a:solidFill>
                  <a:srgbClr val="FF0000"/>
                </a:solidFill>
              </a:rPr>
              <a:t>CRESCENDO</a:t>
            </a:r>
          </a:p>
          <a:p>
            <a:pPr lvl="1" algn="just"/>
            <a:endParaRPr lang="en-GB" sz="1600" dirty="0"/>
          </a:p>
        </p:txBody>
      </p:sp>
    </p:spTree>
    <p:extLst>
      <p:ext uri="{BB962C8B-B14F-4D97-AF65-F5344CB8AC3E}">
        <p14:creationId xmlns:p14="http://schemas.microsoft.com/office/powerpoint/2010/main" val="3682518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618066" y="1200150"/>
            <a:ext cx="7924801" cy="619125"/>
          </a:xfrm>
        </p:spPr>
        <p:txBody>
          <a:bodyPr/>
          <a:lstStyle/>
          <a:p>
            <a:r>
              <a:rPr lang="en-GB" altLang="en-US" dirty="0" smtClean="0"/>
              <a:t>… the GEO-related projects 2014-2015</a:t>
            </a:r>
            <a:r>
              <a:rPr lang="en-GB" altLang="en-US" dirty="0">
                <a:solidFill>
                  <a:schemeClr val="tx1"/>
                </a:solidFill>
              </a:rPr>
              <a:t/>
            </a:r>
            <a:br>
              <a:rPr lang="en-GB" altLang="en-US" dirty="0">
                <a:solidFill>
                  <a:schemeClr val="tx1"/>
                </a:solidFill>
              </a:rPr>
            </a:br>
            <a:endParaRPr lang="en-GB" dirty="0"/>
          </a:p>
        </p:txBody>
      </p:sp>
      <p:sp>
        <p:nvSpPr>
          <p:cNvPr id="4" name="Content Placeholder 3"/>
          <p:cNvSpPr>
            <a:spLocks noGrp="1"/>
          </p:cNvSpPr>
          <p:nvPr>
            <p:ph idx="1"/>
          </p:nvPr>
        </p:nvSpPr>
        <p:spPr>
          <a:xfrm>
            <a:off x="104775" y="2057400"/>
            <a:ext cx="8416925" cy="5210175"/>
          </a:xfrm>
        </p:spPr>
        <p:txBody>
          <a:bodyPr/>
          <a:lstStyle/>
          <a:p>
            <a:pPr marL="742950" lvl="1">
              <a:spcBef>
                <a:spcPct val="0"/>
              </a:spcBef>
              <a:spcAft>
                <a:spcPts val="900"/>
              </a:spcAft>
              <a:buClrTx/>
              <a:defRPr/>
            </a:pPr>
            <a:r>
              <a:rPr lang="en-US" altLang="en-US" sz="1800" dirty="0">
                <a:solidFill>
                  <a:schemeClr val="tx1"/>
                </a:solidFill>
              </a:rPr>
              <a:t>SC5-16-2014: Making EO and Monitoring Data usable for ecosystem modelling and </a:t>
            </a:r>
            <a:r>
              <a:rPr lang="en-US" altLang="en-US" sz="1800" dirty="0" smtClean="0">
                <a:solidFill>
                  <a:schemeClr val="tx1"/>
                </a:solidFill>
              </a:rPr>
              <a:t>services </a:t>
            </a:r>
            <a:r>
              <a:rPr lang="en-US" altLang="en-US" sz="1800" b="1" dirty="0" smtClean="0">
                <a:solidFill>
                  <a:schemeClr val="tx1"/>
                </a:solidFill>
              </a:rPr>
              <a:t>ECOPOTENTIAL</a:t>
            </a:r>
            <a:r>
              <a:rPr lang="en-US" altLang="en-US" sz="1800" b="1" dirty="0">
                <a:solidFill>
                  <a:schemeClr val="tx1"/>
                </a:solidFill>
              </a:rPr>
              <a:t>, SWOS</a:t>
            </a:r>
          </a:p>
          <a:p>
            <a:pPr marL="742950" lvl="1">
              <a:spcBef>
                <a:spcPct val="0"/>
              </a:spcBef>
              <a:spcAft>
                <a:spcPts val="900"/>
              </a:spcAft>
              <a:buClrTx/>
              <a:defRPr/>
            </a:pPr>
            <a:r>
              <a:rPr lang="en-GB" altLang="en-US" sz="1800" dirty="0" smtClean="0">
                <a:solidFill>
                  <a:schemeClr val="tx1"/>
                </a:solidFill>
              </a:rPr>
              <a:t>SC5-18a-2014</a:t>
            </a:r>
            <a:r>
              <a:rPr lang="en-GB" altLang="en-US" sz="1800" dirty="0">
                <a:solidFill>
                  <a:schemeClr val="tx1"/>
                </a:solidFill>
              </a:rPr>
              <a:t>: Coordinating European Observation Networks to reinforce the knowledge base for climate, natural resources and raw </a:t>
            </a:r>
            <a:r>
              <a:rPr lang="en-GB" altLang="en-US" sz="1800" dirty="0" smtClean="0">
                <a:solidFill>
                  <a:schemeClr val="tx1"/>
                </a:solidFill>
              </a:rPr>
              <a:t>materials </a:t>
            </a:r>
            <a:r>
              <a:rPr lang="en-GB" altLang="en-US" sz="1800" b="1" dirty="0" err="1" smtClean="0">
                <a:solidFill>
                  <a:schemeClr val="tx1"/>
                </a:solidFill>
              </a:rPr>
              <a:t>ConnectinGEO</a:t>
            </a:r>
            <a:endParaRPr lang="en-GB" altLang="en-US" sz="1800" b="1" dirty="0">
              <a:solidFill>
                <a:schemeClr val="tx1"/>
              </a:solidFill>
            </a:endParaRPr>
          </a:p>
          <a:p>
            <a:pPr marL="742950" lvl="1">
              <a:spcBef>
                <a:spcPct val="0"/>
              </a:spcBef>
              <a:spcAft>
                <a:spcPts val="900"/>
              </a:spcAft>
              <a:buClrTx/>
              <a:defRPr/>
            </a:pPr>
            <a:r>
              <a:rPr lang="en-US" altLang="en-US" sz="1800" dirty="0">
                <a:solidFill>
                  <a:schemeClr val="tx1"/>
                </a:solidFill>
              </a:rPr>
              <a:t>SC5-15-2015: Strengthening the European Research Area in the domain of EO </a:t>
            </a:r>
            <a:r>
              <a:rPr lang="en-US" altLang="en-US" sz="1800" b="1" dirty="0">
                <a:solidFill>
                  <a:schemeClr val="tx1"/>
                </a:solidFill>
              </a:rPr>
              <a:t>ERA-PLANET</a:t>
            </a:r>
          </a:p>
          <a:p>
            <a:pPr marL="742950" lvl="1">
              <a:spcBef>
                <a:spcPct val="0"/>
              </a:spcBef>
              <a:spcAft>
                <a:spcPts val="900"/>
              </a:spcAft>
              <a:buClrTx/>
              <a:defRPr/>
            </a:pPr>
            <a:r>
              <a:rPr lang="en-US" altLang="en-US" sz="1800" dirty="0">
                <a:solidFill>
                  <a:schemeClr val="tx1"/>
                </a:solidFill>
              </a:rPr>
              <a:t>SC5-18b-2015: Integrating North African, Middle East and Balkan Earth Observation capacities in GEOSS – </a:t>
            </a:r>
            <a:r>
              <a:rPr lang="en-US" altLang="en-US" sz="1800" b="1" dirty="0">
                <a:solidFill>
                  <a:schemeClr val="tx1"/>
                </a:solidFill>
              </a:rPr>
              <a:t>GEOCRADLE</a:t>
            </a:r>
          </a:p>
          <a:p>
            <a:pPr marL="742950" lvl="1">
              <a:spcBef>
                <a:spcPct val="0"/>
              </a:spcBef>
              <a:spcAft>
                <a:spcPts val="900"/>
              </a:spcAft>
              <a:buClrTx/>
              <a:defRPr/>
            </a:pPr>
            <a:r>
              <a:rPr lang="en-GB" altLang="en-US" sz="1800" dirty="0">
                <a:solidFill>
                  <a:schemeClr val="tx1"/>
                </a:solidFill>
              </a:rPr>
              <a:t>SC5-17-2015: Demonstrating the concept of 'Citizens‘ Observatories' </a:t>
            </a:r>
            <a:r>
              <a:rPr lang="en-GB" altLang="en-US" sz="1800" b="1" dirty="0">
                <a:solidFill>
                  <a:schemeClr val="tx1"/>
                </a:solidFill>
              </a:rPr>
              <a:t>GROW, SCENT, LANDSENSE, GROUNDTRUTH2.0</a:t>
            </a:r>
          </a:p>
          <a:p>
            <a:endParaRPr lang="en-GB" dirty="0"/>
          </a:p>
        </p:txBody>
      </p:sp>
    </p:spTree>
    <p:extLst>
      <p:ext uri="{BB962C8B-B14F-4D97-AF65-F5344CB8AC3E}">
        <p14:creationId xmlns:p14="http://schemas.microsoft.com/office/powerpoint/2010/main" val="101081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 the GEO-related projects </a:t>
            </a:r>
            <a:r>
              <a:rPr lang="en-GB" altLang="en-US" dirty="0" smtClean="0"/>
              <a:t>2016-2017</a:t>
            </a:r>
            <a:endParaRPr lang="en-GB" dirty="0"/>
          </a:p>
        </p:txBody>
      </p:sp>
      <p:sp>
        <p:nvSpPr>
          <p:cNvPr id="3" name="Content Placeholder 2"/>
          <p:cNvSpPr>
            <a:spLocks noGrp="1"/>
          </p:cNvSpPr>
          <p:nvPr>
            <p:ph idx="1"/>
          </p:nvPr>
        </p:nvSpPr>
        <p:spPr>
          <a:xfrm>
            <a:off x="447675" y="1876425"/>
            <a:ext cx="8112125" cy="4676775"/>
          </a:xfrm>
        </p:spPr>
        <p:txBody>
          <a:bodyPr/>
          <a:lstStyle/>
          <a:p>
            <a:pPr lvl="1">
              <a:spcBef>
                <a:spcPct val="0"/>
              </a:spcBef>
              <a:spcAft>
                <a:spcPts val="900"/>
              </a:spcAft>
              <a:buClrTx/>
              <a:buFont typeface="Arial" panose="020B0604020202020204" pitchFamily="34" charset="0"/>
              <a:buChar char="•"/>
              <a:defRPr/>
            </a:pPr>
            <a:r>
              <a:rPr lang="en-GB" altLang="en-US" sz="1800" dirty="0">
                <a:solidFill>
                  <a:schemeClr val="tx1"/>
                </a:solidFill>
                <a:ea typeface="MS PGothic" pitchFamily="34" charset="-128"/>
                <a:cs typeface="Arial" charset="0"/>
              </a:rPr>
              <a:t>SC5-20-2016: European data hub of the GEOSS information system (Data </a:t>
            </a:r>
            <a:r>
              <a:rPr lang="en-GB" altLang="en-US" sz="1800" dirty="0" smtClean="0">
                <a:solidFill>
                  <a:schemeClr val="tx1"/>
                </a:solidFill>
                <a:ea typeface="MS PGothic" pitchFamily="34" charset="-128"/>
                <a:cs typeface="Arial" charset="0"/>
              </a:rPr>
              <a:t>access) </a:t>
            </a:r>
            <a:r>
              <a:rPr lang="en-GB" altLang="en-US" sz="1800" b="1" dirty="0" smtClean="0">
                <a:solidFill>
                  <a:schemeClr val="tx1"/>
                </a:solidFill>
                <a:ea typeface="MS PGothic" pitchFamily="34" charset="-128"/>
                <a:cs typeface="Arial" charset="0"/>
              </a:rPr>
              <a:t>NEXTGEOSS </a:t>
            </a:r>
            <a:endParaRPr lang="fr-BE" altLang="en-US" sz="1800" b="1" dirty="0">
              <a:solidFill>
                <a:schemeClr val="tx1"/>
              </a:solidFill>
              <a:ea typeface="Verdana" pitchFamily="34" charset="0"/>
              <a:cs typeface="Verdana" pitchFamily="34" charset="0"/>
            </a:endParaRPr>
          </a:p>
          <a:p>
            <a:pPr lvl="1">
              <a:spcBef>
                <a:spcPct val="0"/>
              </a:spcBef>
              <a:spcAft>
                <a:spcPts val="900"/>
              </a:spcAft>
              <a:buClrTx/>
              <a:buFont typeface="Arial" panose="020B0604020202020204" pitchFamily="34" charset="0"/>
              <a:buChar char="•"/>
              <a:defRPr/>
            </a:pPr>
            <a:r>
              <a:rPr lang="en-GB" altLang="en-US" sz="1800" dirty="0" smtClean="0">
                <a:solidFill>
                  <a:schemeClr val="tx1"/>
                </a:solidFill>
                <a:ea typeface="MS PGothic" pitchFamily="34" charset="-128"/>
                <a:cs typeface="Arial" charset="0"/>
              </a:rPr>
              <a:t>SC5-18-2017</a:t>
            </a:r>
            <a:r>
              <a:rPr lang="en-GB" altLang="en-US" sz="1800" dirty="0">
                <a:solidFill>
                  <a:schemeClr val="tx1"/>
                </a:solidFill>
                <a:ea typeface="MS PGothic" pitchFamily="34" charset="-128"/>
                <a:cs typeface="Arial" charset="0"/>
              </a:rPr>
              <a:t>: Novel in-situ observation</a:t>
            </a:r>
          </a:p>
          <a:p>
            <a:pPr lvl="1">
              <a:spcBef>
                <a:spcPct val="0"/>
              </a:spcBef>
              <a:spcAft>
                <a:spcPts val="900"/>
              </a:spcAft>
              <a:buClrTx/>
              <a:buFont typeface="Arial" panose="020B0604020202020204" pitchFamily="34" charset="0"/>
              <a:buChar char="•"/>
              <a:defRPr/>
            </a:pPr>
            <a:r>
              <a:rPr lang="en-GB" sz="1800" dirty="0">
                <a:solidFill>
                  <a:schemeClr val="tx1"/>
                </a:solidFill>
                <a:ea typeface="MS PGothic" pitchFamily="34" charset="-128"/>
                <a:cs typeface="Arial" charset="0"/>
              </a:rPr>
              <a:t>SC5-19-2017: Coordination of citizen observatories </a:t>
            </a:r>
            <a:r>
              <a:rPr lang="en-GB" sz="1800" dirty="0" smtClean="0">
                <a:solidFill>
                  <a:schemeClr val="tx1"/>
                </a:solidFill>
                <a:ea typeface="MS PGothic" pitchFamily="34" charset="-128"/>
                <a:cs typeface="Arial" charset="0"/>
              </a:rPr>
              <a:t>initiatives</a:t>
            </a:r>
          </a:p>
          <a:p>
            <a:pPr marL="254000" lvl="1" indent="0">
              <a:spcBef>
                <a:spcPct val="0"/>
              </a:spcBef>
              <a:spcAft>
                <a:spcPts val="900"/>
              </a:spcAft>
              <a:buClrTx/>
              <a:buNone/>
              <a:defRPr/>
            </a:pPr>
            <a:endParaRPr lang="en-GB" sz="1800" dirty="0">
              <a:solidFill>
                <a:schemeClr val="tx1"/>
              </a:solidFill>
              <a:ea typeface="MS PGothic" pitchFamily="34" charset="-128"/>
              <a:cs typeface="Arial" charset="0"/>
            </a:endParaRPr>
          </a:p>
          <a:p>
            <a:pPr marL="254000" lvl="1" indent="0">
              <a:spcBef>
                <a:spcPct val="0"/>
              </a:spcBef>
              <a:spcAft>
                <a:spcPts val="900"/>
              </a:spcAft>
              <a:buClrTx/>
              <a:buNone/>
              <a:defRPr/>
            </a:pPr>
            <a:r>
              <a:rPr lang="fr-BE" sz="1800" dirty="0" smtClean="0">
                <a:solidFill>
                  <a:schemeClr val="tx1"/>
                </a:solidFill>
                <a:ea typeface="MS PGothic" pitchFamily="34" charset="-128"/>
                <a:cs typeface="Arial" charset="0"/>
              </a:rPr>
              <a:t>… AND OTHERS </a:t>
            </a:r>
            <a:endParaRPr lang="en-GB" sz="1800" dirty="0">
              <a:solidFill>
                <a:schemeClr val="tx1"/>
              </a:solidFill>
              <a:ea typeface="MS PGothic" pitchFamily="34" charset="-128"/>
              <a:cs typeface="Arial" charset="0"/>
            </a:endParaRPr>
          </a:p>
          <a:p>
            <a:pPr lvl="1">
              <a:spcBef>
                <a:spcPct val="0"/>
              </a:spcBef>
              <a:spcAft>
                <a:spcPts val="900"/>
              </a:spcAft>
              <a:buClrTx/>
              <a:buFont typeface="Arial" panose="020B0604020202020204" pitchFamily="34" charset="0"/>
              <a:buChar char="•"/>
              <a:defRPr/>
            </a:pPr>
            <a:r>
              <a:rPr lang="en-GB" sz="1800" dirty="0">
                <a:solidFill>
                  <a:schemeClr val="tx1"/>
                </a:solidFill>
                <a:ea typeface="MS PGothic" pitchFamily="34" charset="-128"/>
                <a:cs typeface="Arial" charset="0"/>
              </a:rPr>
              <a:t>SFS-43-2017: EO services for the monitoring of agricultural production in Africa</a:t>
            </a:r>
          </a:p>
          <a:p>
            <a:pPr lvl="1">
              <a:spcBef>
                <a:spcPct val="0"/>
              </a:spcBef>
              <a:spcAft>
                <a:spcPts val="900"/>
              </a:spcAft>
              <a:buClrTx/>
              <a:buFont typeface="Arial" panose="020B0604020202020204" pitchFamily="34" charset="0"/>
              <a:buChar char="•"/>
              <a:defRPr/>
            </a:pPr>
            <a:r>
              <a:rPr lang="es-ES" sz="1800" dirty="0">
                <a:solidFill>
                  <a:schemeClr val="tx1"/>
                </a:solidFill>
                <a:ea typeface="MS PGothic" pitchFamily="34" charset="-128"/>
                <a:cs typeface="Arial" charset="0"/>
              </a:rPr>
              <a:t>SMEinst-11-2016-2017: </a:t>
            </a:r>
            <a:r>
              <a:rPr lang="en-US" sz="1800" dirty="0">
                <a:solidFill>
                  <a:schemeClr val="tx1"/>
                </a:solidFill>
                <a:ea typeface="MS PGothic" pitchFamily="34" charset="-128"/>
                <a:cs typeface="Arial" charset="0"/>
              </a:rPr>
              <a:t>Boosting the potential of small businesses in the areas of climate action, environment, resource efficiency and raw materials (</a:t>
            </a:r>
            <a:r>
              <a:rPr lang="en-US" sz="1800" dirty="0" err="1">
                <a:solidFill>
                  <a:schemeClr val="tx1"/>
                </a:solidFill>
                <a:ea typeface="MS PGothic" pitchFamily="34" charset="-128"/>
                <a:cs typeface="Arial" charset="0"/>
              </a:rPr>
              <a:t>inc.</a:t>
            </a:r>
            <a:r>
              <a:rPr lang="en-US" sz="1800" dirty="0">
                <a:solidFill>
                  <a:schemeClr val="tx1"/>
                </a:solidFill>
                <a:ea typeface="MS PGothic" pitchFamily="34" charset="-128"/>
                <a:cs typeface="Arial" charset="0"/>
              </a:rPr>
              <a:t> EO)</a:t>
            </a:r>
          </a:p>
          <a:p>
            <a:pPr lvl="1">
              <a:spcBef>
                <a:spcPct val="0"/>
              </a:spcBef>
              <a:spcAft>
                <a:spcPts val="900"/>
              </a:spcAft>
              <a:buClrTx/>
              <a:buFont typeface="Arial" panose="020B0604020202020204" pitchFamily="34" charset="0"/>
              <a:buChar char="•"/>
              <a:defRPr/>
            </a:pPr>
            <a:r>
              <a:rPr lang="en-GB" sz="1800" dirty="0">
                <a:solidFill>
                  <a:schemeClr val="tx1"/>
                </a:solidFill>
                <a:ea typeface="MS PGothic" pitchFamily="34" charset="-128"/>
                <a:cs typeface="Arial" charset="0"/>
              </a:rPr>
              <a:t>BG-12-2016: Towards an integrated Mediterranean Sea Observing System</a:t>
            </a:r>
          </a:p>
          <a:p>
            <a:endParaRPr lang="en-GB" sz="2000" dirty="0"/>
          </a:p>
        </p:txBody>
      </p:sp>
    </p:spTree>
    <p:extLst>
      <p:ext uri="{BB962C8B-B14F-4D97-AF65-F5344CB8AC3E}">
        <p14:creationId xmlns:p14="http://schemas.microsoft.com/office/powerpoint/2010/main" val="276165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1"/>
            <a:ext cx="7924801" cy="648990"/>
          </a:xfrm>
        </p:spPr>
        <p:txBody>
          <a:bodyPr/>
          <a:lstStyle/>
          <a:p>
            <a:r>
              <a:rPr lang="en-GB" dirty="0" smtClean="0"/>
              <a:t>11th </a:t>
            </a:r>
            <a:r>
              <a:rPr lang="en-GB" dirty="0"/>
              <a:t>GEO European Projects Workshop </a:t>
            </a:r>
            <a:r>
              <a:rPr lang="en-GB" dirty="0" smtClean="0"/>
              <a:t>2017 </a:t>
            </a:r>
            <a:endParaRPr lang="en-GB" dirty="0"/>
          </a:p>
        </p:txBody>
      </p:sp>
      <p:sp>
        <p:nvSpPr>
          <p:cNvPr id="3" name="Content Placeholder 2"/>
          <p:cNvSpPr>
            <a:spLocks noGrp="1"/>
          </p:cNvSpPr>
          <p:nvPr>
            <p:ph idx="1"/>
          </p:nvPr>
        </p:nvSpPr>
        <p:spPr>
          <a:xfrm>
            <a:off x="609600" y="2066925"/>
            <a:ext cx="7950200" cy="3954463"/>
          </a:xfrm>
        </p:spPr>
        <p:txBody>
          <a:bodyPr/>
          <a:lstStyle/>
          <a:p>
            <a:pPr marL="0" indent="0">
              <a:buNone/>
            </a:pPr>
            <a:r>
              <a:rPr lang="en-GB" dirty="0" smtClean="0"/>
              <a:t>From </a:t>
            </a:r>
            <a:r>
              <a:rPr lang="en-GB" b="1" dirty="0"/>
              <a:t>19</a:t>
            </a:r>
            <a:r>
              <a:rPr lang="en-GB" b="1" baseline="30000" dirty="0"/>
              <a:t>th</a:t>
            </a:r>
            <a:r>
              <a:rPr lang="en-GB" b="1" dirty="0"/>
              <a:t>  to 21</a:t>
            </a:r>
            <a:r>
              <a:rPr lang="en-GB" b="1" baseline="30000" dirty="0"/>
              <a:t>st</a:t>
            </a:r>
            <a:r>
              <a:rPr lang="en-GB" b="1" dirty="0"/>
              <a:t>  June 2017 in </a:t>
            </a:r>
            <a:r>
              <a:rPr lang="en-GB" b="1" dirty="0" smtClean="0"/>
              <a:t>Helsinki</a:t>
            </a:r>
          </a:p>
          <a:p>
            <a:pPr marL="0" indent="0">
              <a:buNone/>
            </a:pPr>
            <a:r>
              <a:rPr lang="en-GB" dirty="0" smtClean="0"/>
              <a:t>co-organised </a:t>
            </a:r>
            <a:r>
              <a:rPr lang="en-GB" dirty="0"/>
              <a:t>by the Finnish Meteorological Institute and the European Commission. </a:t>
            </a:r>
            <a:r>
              <a:rPr lang="en-GB" b="1" dirty="0"/>
              <a:t>Please book these dates in your calendars! </a:t>
            </a:r>
            <a:endParaRPr lang="en-GB" dirty="0"/>
          </a:p>
          <a:p>
            <a:pPr marL="0" indent="0">
              <a:buNone/>
            </a:pPr>
            <a:endParaRPr lang="en-GB" dirty="0"/>
          </a:p>
          <a:p>
            <a:pPr marL="0" indent="0">
              <a:buNone/>
            </a:pPr>
            <a:r>
              <a:rPr lang="en-GB" dirty="0" smtClean="0"/>
              <a:t>We </a:t>
            </a:r>
            <a:r>
              <a:rPr lang="en-GB" dirty="0"/>
              <a:t>will provide you more information about the venue, the programme and registration very soon. All the details on the workshop will also be found here </a:t>
            </a:r>
            <a:r>
              <a:rPr lang="en-GB" u="sng" dirty="0">
                <a:hlinkClick r:id="rId2"/>
              </a:rPr>
              <a:t>https://ec.europa.eu/easme/en/11th-geo-european-projects-workshop-2017</a:t>
            </a:r>
            <a:r>
              <a:rPr lang="en-GB" dirty="0"/>
              <a:t>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fr-BE" dirty="0" smtClean="0"/>
          </a:p>
          <a:p>
            <a:pPr marL="0" indent="0">
              <a:buNone/>
            </a:pPr>
            <a:endParaRPr lang="fr-BE" dirty="0" smtClean="0"/>
          </a:p>
        </p:txBody>
      </p:sp>
    </p:spTree>
    <p:extLst>
      <p:ext uri="{BB962C8B-B14F-4D97-AF65-F5344CB8AC3E}">
        <p14:creationId xmlns:p14="http://schemas.microsoft.com/office/powerpoint/2010/main" val="235175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fr-BE" i="0" kern="0" dirty="0">
                <a:solidFill>
                  <a:schemeClr val="tx1"/>
                </a:solidFill>
              </a:rPr>
              <a:t>BG </a:t>
            </a:r>
            <a:r>
              <a:rPr lang="fr-BE" i="0" kern="0" dirty="0" smtClean="0">
                <a:solidFill>
                  <a:schemeClr val="tx1"/>
                </a:solidFill>
              </a:rPr>
              <a:t>10 links</a:t>
            </a:r>
            <a:endParaRPr lang="en-GB" sz="1200" i="0" kern="0" dirty="0">
              <a:solidFill>
                <a:schemeClr val="tx1"/>
              </a:solidFill>
            </a:endParaRPr>
          </a:p>
        </p:txBody>
      </p:sp>
      <p:sp>
        <p:nvSpPr>
          <p:cNvPr id="6" name="Espace réservé du contenu 1"/>
          <p:cNvSpPr txBox="1">
            <a:spLocks/>
          </p:cNvSpPr>
          <p:nvPr/>
        </p:nvSpPr>
        <p:spPr>
          <a:xfrm>
            <a:off x="899592" y="3933056"/>
            <a:ext cx="7272808" cy="1172344"/>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1" i="0" kern="0" dirty="0">
                <a:solidFill>
                  <a:schemeClr val="accent1"/>
                </a:solidFill>
              </a:rPr>
              <a:t>Project implementation: key </a:t>
            </a:r>
            <a:r>
              <a:rPr lang="en-GB" b="1" i="0" kern="0" dirty="0" smtClean="0">
                <a:solidFill>
                  <a:schemeClr val="accent1"/>
                </a:solidFill>
              </a:rPr>
              <a:t>aspects </a:t>
            </a:r>
            <a:r>
              <a:rPr lang="en-GB" b="1" i="0" kern="0" dirty="0">
                <a:solidFill>
                  <a:schemeClr val="accent1"/>
                </a:solidFill>
              </a:rPr>
              <a:t>+ administrative, financial and legal issues</a:t>
            </a:r>
          </a:p>
          <a:p>
            <a:endParaRPr lang="en-GB" sz="800" b="0" i="0" kern="0" dirty="0">
              <a:solidFill>
                <a:schemeClr val="accent1"/>
              </a:solidFill>
            </a:endParaRPr>
          </a:p>
        </p:txBody>
      </p:sp>
      <p:sp>
        <p:nvSpPr>
          <p:cNvPr id="7" name="Espace réservé du contenu 1"/>
          <p:cNvSpPr txBox="1">
            <a:spLocks/>
          </p:cNvSpPr>
          <p:nvPr/>
        </p:nvSpPr>
        <p:spPr>
          <a:xfrm>
            <a:off x="899592" y="5218449"/>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0" i="0" kern="0" dirty="0" smtClean="0">
                <a:solidFill>
                  <a:schemeClr val="accent1"/>
                </a:solidFill>
              </a:rPr>
              <a:t>Looking forward</a:t>
            </a:r>
            <a:endParaRPr lang="en-GB" b="0" i="0" kern="0" dirty="0">
              <a:solidFill>
                <a:schemeClr val="accent1"/>
              </a:solidFill>
            </a:endParaRPr>
          </a:p>
        </p:txBody>
      </p:sp>
    </p:spTree>
    <p:extLst>
      <p:ext uri="{BB962C8B-B14F-4D97-AF65-F5344CB8AC3E}">
        <p14:creationId xmlns:p14="http://schemas.microsoft.com/office/powerpoint/2010/main" val="214772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1"/>
            <a:ext cx="7924801" cy="584200"/>
          </a:xfrm>
        </p:spPr>
        <p:txBody>
          <a:bodyPr/>
          <a:lstStyle/>
          <a:p>
            <a:pPr>
              <a:spcBef>
                <a:spcPts val="600"/>
              </a:spcBef>
            </a:pPr>
            <a:r>
              <a:rPr lang="en-GB" altLang="en-US" dirty="0" smtClean="0"/>
              <a:t>H2020 – Focus on Innovation</a:t>
            </a:r>
            <a:r>
              <a:rPr lang="en-GB" altLang="en-US" dirty="0"/>
              <a:t/>
            </a:r>
            <a:br>
              <a:rPr lang="en-GB" altLang="en-US" dirty="0"/>
            </a:br>
            <a:r>
              <a:rPr lang="en-GB" altLang="en-US" dirty="0"/>
              <a:t/>
            </a:r>
            <a:br>
              <a:rPr lang="en-GB" altLang="en-US" dirty="0"/>
            </a:br>
            <a:endParaRPr lang="en-GB" dirty="0"/>
          </a:p>
        </p:txBody>
      </p:sp>
      <p:sp>
        <p:nvSpPr>
          <p:cNvPr id="3" name="Content Placeholder 2"/>
          <p:cNvSpPr>
            <a:spLocks noGrp="1"/>
          </p:cNvSpPr>
          <p:nvPr>
            <p:ph idx="1"/>
          </p:nvPr>
        </p:nvSpPr>
        <p:spPr>
          <a:xfrm>
            <a:off x="609600" y="2163939"/>
            <a:ext cx="7950200" cy="4261405"/>
          </a:xfrm>
        </p:spPr>
        <p:txBody>
          <a:bodyPr/>
          <a:lstStyle/>
          <a:p>
            <a:pPr marL="0" indent="0" algn="just">
              <a:buNone/>
            </a:pPr>
            <a:r>
              <a:rPr lang="en-GB" altLang="en-US" sz="2000" dirty="0"/>
              <a:t>The successful exploitation of new ideas to produce tangible benefits, satisfying needs and </a:t>
            </a:r>
            <a:r>
              <a:rPr lang="en-GB" altLang="en-US" sz="2000" dirty="0" smtClean="0"/>
              <a:t>wants</a:t>
            </a:r>
          </a:p>
          <a:p>
            <a:pPr marL="0" indent="0" algn="just">
              <a:buNone/>
            </a:pPr>
            <a:endParaRPr lang="en-GB" altLang="en-US" sz="2000" dirty="0" smtClean="0"/>
          </a:p>
          <a:p>
            <a:pPr algn="just"/>
            <a:r>
              <a:rPr lang="en-GB" altLang="en-US" sz="2000" dirty="0" smtClean="0"/>
              <a:t>Technological or non-technological innovation</a:t>
            </a:r>
          </a:p>
          <a:p>
            <a:pPr lvl="1" algn="just">
              <a:buFont typeface="Wingdings" panose="05000000000000000000" pitchFamily="2" charset="2"/>
              <a:buChar char="Ø"/>
            </a:pPr>
            <a:r>
              <a:rPr lang="en-GB" sz="1800" b="1" dirty="0"/>
              <a:t>a system-wide transformation affecting the economic, social and environmental dimensions.</a:t>
            </a:r>
          </a:p>
          <a:p>
            <a:pPr algn="just">
              <a:buFont typeface="Wingdings" panose="05000000000000000000" pitchFamily="2" charset="2"/>
              <a:buChar char="Ø"/>
            </a:pPr>
            <a:endParaRPr lang="en-GB" altLang="en-US" sz="2000" dirty="0" smtClean="0"/>
          </a:p>
          <a:p>
            <a:pPr algn="just"/>
            <a:r>
              <a:rPr lang="en-GB" altLang="en-US" sz="2000" dirty="0" smtClean="0"/>
              <a:t>Integration </a:t>
            </a:r>
            <a:r>
              <a:rPr lang="en-GB" altLang="en-US" sz="2000" dirty="0"/>
              <a:t>of </a:t>
            </a:r>
            <a:r>
              <a:rPr lang="en-GB" altLang="en-US" sz="2000" b="1" dirty="0"/>
              <a:t>users</a:t>
            </a:r>
            <a:r>
              <a:rPr lang="en-GB" altLang="en-US" sz="2000" dirty="0"/>
              <a:t> in the process is </a:t>
            </a:r>
            <a:r>
              <a:rPr lang="en-GB" altLang="en-US" sz="2000" dirty="0" smtClean="0"/>
              <a:t>crucial </a:t>
            </a:r>
            <a:r>
              <a:rPr lang="en-GB" sz="2000" b="1" dirty="0" smtClean="0"/>
              <a:t>in </a:t>
            </a:r>
            <a:r>
              <a:rPr lang="en-GB" sz="2000" b="1" dirty="0"/>
              <a:t>a participatory approach through co-design, co-development and co-implementation.</a:t>
            </a:r>
          </a:p>
          <a:p>
            <a:endParaRPr lang="en-GB" altLang="en-US" sz="2000" dirty="0" smtClean="0"/>
          </a:p>
        </p:txBody>
      </p:sp>
      <p:sp>
        <p:nvSpPr>
          <p:cNvPr id="4" name="TextBox 3"/>
          <p:cNvSpPr txBox="1"/>
          <p:nvPr/>
        </p:nvSpPr>
        <p:spPr>
          <a:xfrm>
            <a:off x="4885610" y="6296304"/>
            <a:ext cx="4258390" cy="553998"/>
          </a:xfrm>
          <a:prstGeom prst="rect">
            <a:avLst/>
          </a:prstGeom>
          <a:noFill/>
        </p:spPr>
        <p:txBody>
          <a:bodyPr wrap="square" rtlCol="0">
            <a:spAutoFit/>
          </a:bodyPr>
          <a:lstStyle/>
          <a:p>
            <a:r>
              <a:rPr lang="en-GB" sz="1000" dirty="0" smtClean="0">
                <a:solidFill>
                  <a:schemeClr val="tx1"/>
                </a:solidFill>
              </a:rPr>
              <a:t>Source: </a:t>
            </a:r>
            <a:r>
              <a:rPr lang="en-GB" sz="1000" b="1" dirty="0" err="1" smtClean="0">
                <a:solidFill>
                  <a:schemeClr val="tx1"/>
                </a:solidFill>
              </a:rPr>
              <a:t>Dr</a:t>
            </a:r>
            <a:r>
              <a:rPr lang="en-GB" sz="1000" b="1" dirty="0" err="1">
                <a:solidFill>
                  <a:schemeClr val="tx1"/>
                </a:solidFill>
              </a:rPr>
              <a:t>.</a:t>
            </a:r>
            <a:r>
              <a:rPr lang="en-GB" sz="1000" b="1" dirty="0">
                <a:solidFill>
                  <a:schemeClr val="tx1"/>
                </a:solidFill>
              </a:rPr>
              <a:t> Eugene </a:t>
            </a:r>
            <a:r>
              <a:rPr lang="en-GB" sz="1000" b="1" dirty="0" smtClean="0">
                <a:solidFill>
                  <a:schemeClr val="tx1"/>
                </a:solidFill>
              </a:rPr>
              <a:t>Sweeney </a:t>
            </a:r>
            <a:r>
              <a:rPr lang="en-GB" sz="1000" dirty="0" err="1" smtClean="0">
                <a:solidFill>
                  <a:schemeClr val="tx1"/>
                </a:solidFill>
              </a:rPr>
              <a:t>Impact&amp;Innovation</a:t>
            </a:r>
            <a:r>
              <a:rPr lang="en-GB" sz="1000" dirty="0" smtClean="0">
                <a:solidFill>
                  <a:schemeClr val="tx1"/>
                </a:solidFill>
              </a:rPr>
              <a:t> </a:t>
            </a:r>
            <a:r>
              <a:rPr lang="en-GB" sz="1000" dirty="0">
                <a:solidFill>
                  <a:schemeClr val="tx1"/>
                </a:solidFill>
              </a:rPr>
              <a:t>in H2020, </a:t>
            </a:r>
            <a:r>
              <a:rPr lang="en-GB" sz="1000" dirty="0">
                <a:solidFill>
                  <a:schemeClr val="tx1"/>
                </a:solidFill>
                <a:hlinkClick r:id="rId3"/>
              </a:rPr>
              <a:t>https://</a:t>
            </a:r>
            <a:r>
              <a:rPr lang="en-GB" sz="1000" dirty="0" smtClean="0">
                <a:solidFill>
                  <a:schemeClr val="tx1"/>
                </a:solidFill>
                <a:hlinkClick r:id="rId3"/>
              </a:rPr>
              <a:t>www.iprhelpdesk.eu/sites/default/files/events/04%20Preparing%20Proposals%20and%20Managing%20Projects.pdf</a:t>
            </a:r>
            <a:endParaRPr lang="en-GB" sz="1000" dirty="0">
              <a:solidFill>
                <a:schemeClr val="tx1"/>
              </a:solidFill>
            </a:endParaRPr>
          </a:p>
        </p:txBody>
      </p:sp>
      <p:sp>
        <p:nvSpPr>
          <p:cNvPr id="5" name="Right Arrow 4"/>
          <p:cNvSpPr/>
          <p:nvPr/>
        </p:nvSpPr>
        <p:spPr bwMode="auto">
          <a:xfrm>
            <a:off x="5591175" y="365760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519483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Standards - </a:t>
            </a:r>
            <a:r>
              <a:rPr lang="en-GB" b="0" dirty="0" smtClean="0"/>
              <a:t>a major driver of innovation</a:t>
            </a:r>
            <a:endParaRPr lang="en-GB" b="0" dirty="0"/>
          </a:p>
        </p:txBody>
      </p:sp>
      <p:sp>
        <p:nvSpPr>
          <p:cNvPr id="3" name="Content Placeholder 2"/>
          <p:cNvSpPr>
            <a:spLocks noGrp="1"/>
          </p:cNvSpPr>
          <p:nvPr>
            <p:ph idx="1"/>
          </p:nvPr>
        </p:nvSpPr>
        <p:spPr>
          <a:xfrm>
            <a:off x="689985" y="2301435"/>
            <a:ext cx="3982499" cy="3529013"/>
          </a:xfrm>
        </p:spPr>
        <p:txBody>
          <a:bodyPr/>
          <a:lstStyle/>
          <a:p>
            <a:pPr marL="0" indent="0">
              <a:buNone/>
            </a:pPr>
            <a:r>
              <a:rPr lang="en-GB" sz="2000" dirty="0"/>
              <a:t>Benefits:</a:t>
            </a:r>
          </a:p>
          <a:p>
            <a:r>
              <a:rPr lang="en-GB" sz="2000" dirty="0"/>
              <a:t>worldwide trade</a:t>
            </a:r>
          </a:p>
          <a:p>
            <a:r>
              <a:rPr lang="en-GB" sz="2000" dirty="0" smtClean="0"/>
              <a:t>quality assurance</a:t>
            </a:r>
          </a:p>
          <a:p>
            <a:r>
              <a:rPr lang="en-GB" sz="2000" dirty="0"/>
              <a:t>e</a:t>
            </a:r>
            <a:r>
              <a:rPr lang="en-GB" sz="2000" dirty="0" smtClean="0"/>
              <a:t>nvironmental protection </a:t>
            </a:r>
            <a:endParaRPr lang="en-GB" sz="2000" dirty="0"/>
          </a:p>
          <a:p>
            <a:r>
              <a:rPr lang="en-GB" sz="2000" dirty="0"/>
              <a:t>security </a:t>
            </a:r>
          </a:p>
          <a:p>
            <a:r>
              <a:rPr lang="en-GB" sz="2000" dirty="0"/>
              <a:t>communication </a:t>
            </a:r>
          </a:p>
          <a:p>
            <a:pPr marL="0" indent="0">
              <a:buNone/>
            </a:pPr>
            <a:r>
              <a:rPr lang="en-GB" sz="1200" dirty="0" smtClean="0"/>
              <a:t>Source: DIN </a:t>
            </a:r>
            <a:r>
              <a:rPr lang="en-GB" sz="1200" dirty="0"/>
              <a:t>study "Economic Benefits of Standardization", updated in 2011</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906" y="2280968"/>
            <a:ext cx="4645598" cy="345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707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Standards</a:t>
            </a:r>
          </a:p>
        </p:txBody>
      </p:sp>
      <p:sp>
        <p:nvSpPr>
          <p:cNvPr id="3" name="Content Placeholder 2"/>
          <p:cNvSpPr>
            <a:spLocks noGrp="1"/>
          </p:cNvSpPr>
          <p:nvPr>
            <p:ph idx="1"/>
          </p:nvPr>
        </p:nvSpPr>
        <p:spPr/>
        <p:txBody>
          <a:bodyPr/>
          <a:lstStyle/>
          <a:p>
            <a:pPr marL="0" indent="0">
              <a:buNone/>
            </a:pPr>
            <a:r>
              <a:rPr lang="en-GB" sz="2000" dirty="0" smtClean="0"/>
              <a:t>Where relevant</a:t>
            </a:r>
          </a:p>
          <a:p>
            <a:r>
              <a:rPr lang="en-GB" sz="2000" dirty="0" smtClean="0"/>
              <a:t>Link </a:t>
            </a:r>
            <a:r>
              <a:rPr lang="en-GB" sz="2000" dirty="0"/>
              <a:t>your project with ongoing standardization work</a:t>
            </a:r>
          </a:p>
          <a:p>
            <a:r>
              <a:rPr lang="en-GB" sz="2000" dirty="0"/>
              <a:t>Involve standardisation </a:t>
            </a:r>
            <a:r>
              <a:rPr lang="en-GB" sz="2000" dirty="0" smtClean="0"/>
              <a:t>partner (formal or informal)</a:t>
            </a:r>
          </a:p>
          <a:p>
            <a:endParaRPr lang="en-GB" sz="2000" dirty="0"/>
          </a:p>
          <a:p>
            <a:pPr marL="0" indent="0">
              <a:buNone/>
            </a:pPr>
            <a:r>
              <a:rPr lang="en-GB" sz="1800" dirty="0">
                <a:hlinkClick r:id="rId3"/>
              </a:rPr>
              <a:t>http://</a:t>
            </a:r>
            <a:r>
              <a:rPr lang="en-GB" sz="1800" dirty="0" smtClean="0">
                <a:hlinkClick r:id="rId3"/>
              </a:rPr>
              <a:t>www.cencenelec.eu/news/publications/Publications/Standards_Horizon2020.pdf</a:t>
            </a:r>
            <a:endParaRPr lang="en-GB" sz="1800" dirty="0" smtClean="0"/>
          </a:p>
          <a:p>
            <a:pPr marL="0" indent="0">
              <a:buNone/>
            </a:pPr>
            <a:endParaRPr lang="en-GB" sz="2000" dirty="0"/>
          </a:p>
          <a:p>
            <a:pPr marL="0" indent="0">
              <a:buNone/>
            </a:pPr>
            <a:endParaRPr lang="en-GB" sz="2000" dirty="0"/>
          </a:p>
          <a:p>
            <a:endParaRPr lang="en-GB" dirty="0"/>
          </a:p>
        </p:txBody>
      </p:sp>
    </p:spTree>
    <p:extLst>
      <p:ext uri="{BB962C8B-B14F-4D97-AF65-F5344CB8AC3E}">
        <p14:creationId xmlns:p14="http://schemas.microsoft.com/office/powerpoint/2010/main" val="2897488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t="39011" b="44635"/>
          <a:stretch/>
        </p:blipFill>
        <p:spPr bwMode="auto">
          <a:xfrm>
            <a:off x="0" y="5366475"/>
            <a:ext cx="9144000" cy="149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599" y="1739605"/>
            <a:ext cx="8172659" cy="3529013"/>
          </a:xfrm>
        </p:spPr>
        <p:txBody>
          <a:bodyPr/>
          <a:lstStyle/>
          <a:p>
            <a:pPr marL="0" indent="0">
              <a:buNone/>
            </a:pPr>
            <a:r>
              <a:rPr lang="en-GB" sz="2400" b="1" dirty="0" smtClean="0">
                <a:latin typeface="+mn-lt"/>
              </a:rPr>
              <a:t>INSPIRE</a:t>
            </a:r>
          </a:p>
          <a:p>
            <a:pPr marL="0" indent="0">
              <a:buNone/>
            </a:pPr>
            <a:r>
              <a:rPr lang="en-GB" sz="2000" dirty="0"/>
              <a:t>"</a:t>
            </a:r>
            <a:r>
              <a:rPr lang="en-GB" sz="2000" dirty="0" smtClean="0"/>
              <a:t>All </a:t>
            </a:r>
            <a:r>
              <a:rPr lang="en-GB" sz="2000" dirty="0"/>
              <a:t>activities related to Earth observation data and other spatial data should comply at best with and build upon the existing Infrastructure for Spatial Information in the European Community (INSPIRE)". (SC5 work programme introduction</a:t>
            </a:r>
            <a:r>
              <a:rPr lang="en-GB" sz="2000" dirty="0" smtClean="0"/>
              <a:t>)</a:t>
            </a:r>
            <a:endParaRPr lang="en-GB" sz="2000" dirty="0"/>
          </a:p>
          <a:p>
            <a:r>
              <a:rPr lang="en-GB" sz="2000" dirty="0" smtClean="0"/>
              <a:t>JRC: </a:t>
            </a:r>
            <a:r>
              <a:rPr lang="en-GB" sz="1800" dirty="0">
                <a:hlinkClick r:id="rId4"/>
              </a:rPr>
              <a:t>http://</a:t>
            </a:r>
            <a:r>
              <a:rPr lang="en-GB" sz="1800" dirty="0" smtClean="0">
                <a:hlinkClick r:id="rId4"/>
              </a:rPr>
              <a:t>inspire.ec.europa.eu</a:t>
            </a:r>
            <a:endParaRPr lang="en-GB" sz="1800" dirty="0" smtClean="0"/>
          </a:p>
          <a:p>
            <a:r>
              <a:rPr lang="en-GB" sz="2000" dirty="0" smtClean="0"/>
              <a:t>OGC: </a:t>
            </a:r>
            <a:r>
              <a:rPr lang="en-GB" sz="1800" dirty="0" smtClean="0">
                <a:hlinkClick r:id="rId5"/>
              </a:rPr>
              <a:t>www.opengeospatial.org/pressroom/marketreport/inspire</a:t>
            </a:r>
            <a:endParaRPr lang="en-GB" sz="1800" dirty="0" smtClean="0"/>
          </a:p>
          <a:p>
            <a:pPr marL="0" indent="0">
              <a:buNone/>
            </a:pPr>
            <a:r>
              <a:rPr lang="en-GB" sz="2400" b="1" dirty="0"/>
              <a:t>GEO </a:t>
            </a:r>
            <a:r>
              <a:rPr lang="en-GB" sz="2400" b="1" dirty="0" smtClean="0"/>
              <a:t>– GEOSS</a:t>
            </a:r>
          </a:p>
          <a:p>
            <a:r>
              <a:rPr lang="en-GB" sz="2000" dirty="0" smtClean="0"/>
              <a:t>Follow </a:t>
            </a:r>
            <a:r>
              <a:rPr lang="en-GB" sz="2000" dirty="0"/>
              <a:t>the GEOSS Data Sharing Principles </a:t>
            </a:r>
          </a:p>
          <a:p>
            <a:r>
              <a:rPr lang="en-GB" sz="2000" dirty="0"/>
              <a:t>Register data in the GEO data portal</a:t>
            </a:r>
          </a:p>
          <a:p>
            <a:pPr marL="0" indent="0">
              <a:buNone/>
            </a:pPr>
            <a:endParaRPr lang="en-GB" sz="2400" b="1" dirty="0" smtClean="0"/>
          </a:p>
          <a:p>
            <a:pPr marL="0" indent="0">
              <a:buNone/>
            </a:pPr>
            <a:endParaRPr lang="en-GB" sz="2400" b="1" dirty="0"/>
          </a:p>
          <a:p>
            <a:pPr marL="0" indent="0">
              <a:buNone/>
            </a:pPr>
            <a:endParaRPr lang="en-GB" sz="2000" dirty="0" smtClean="0"/>
          </a:p>
          <a:p>
            <a:pPr marL="0" indent="0">
              <a:buNone/>
            </a:pPr>
            <a:endParaRPr lang="en-GB" sz="2000" dirty="0"/>
          </a:p>
          <a:p>
            <a:endParaRPr lang="en-GB" sz="2000" dirty="0"/>
          </a:p>
        </p:txBody>
      </p:sp>
      <p:sp>
        <p:nvSpPr>
          <p:cNvPr id="6" name="Title 1"/>
          <p:cNvSpPr>
            <a:spLocks noGrp="1"/>
          </p:cNvSpPr>
          <p:nvPr>
            <p:ph type="title"/>
          </p:nvPr>
        </p:nvSpPr>
        <p:spPr>
          <a:xfrm>
            <a:off x="618066" y="1339850"/>
            <a:ext cx="7924801" cy="936625"/>
          </a:xfrm>
        </p:spPr>
        <p:txBody>
          <a:bodyPr/>
          <a:lstStyle/>
          <a:p>
            <a:r>
              <a:rPr lang="en-GB" dirty="0" smtClean="0"/>
              <a:t>Earth observation and spatial data</a:t>
            </a:r>
            <a:endParaRPr lang="en-GB" dirty="0"/>
          </a:p>
        </p:txBody>
      </p:sp>
    </p:spTree>
    <p:extLst>
      <p:ext uri="{BB962C8B-B14F-4D97-AF65-F5344CB8AC3E}">
        <p14:creationId xmlns:p14="http://schemas.microsoft.com/office/powerpoint/2010/main" val="150050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b="1"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fr-BE" i="0" kern="0" dirty="0" smtClean="0">
                <a:solidFill>
                  <a:schemeClr val="tx1"/>
                </a:solidFill>
              </a:rPr>
              <a:t>BG 10 links</a:t>
            </a:r>
            <a:endParaRPr lang="en-GB" sz="800" b="0" i="0" kern="0" dirty="0">
              <a:solidFill>
                <a:schemeClr val="tx1"/>
              </a:solidFill>
            </a:endParaRPr>
          </a:p>
        </p:txBody>
      </p:sp>
      <p:sp>
        <p:nvSpPr>
          <p:cNvPr id="6" name="Espace réservé du contenu 1"/>
          <p:cNvSpPr txBox="1">
            <a:spLocks/>
          </p:cNvSpPr>
          <p:nvPr/>
        </p:nvSpPr>
        <p:spPr>
          <a:xfrm>
            <a:off x="899592" y="3933056"/>
            <a:ext cx="7272808" cy="86409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i="0" kern="0" dirty="0">
                <a:solidFill>
                  <a:schemeClr val="accent1"/>
                </a:solidFill>
              </a:rPr>
              <a:t>Project implementation: key </a:t>
            </a:r>
            <a:r>
              <a:rPr lang="en-GB" i="0" kern="0" dirty="0" smtClean="0">
                <a:solidFill>
                  <a:schemeClr val="accent1"/>
                </a:solidFill>
              </a:rPr>
              <a:t>aspects </a:t>
            </a:r>
            <a:r>
              <a:rPr lang="en-GB" i="0" kern="0" dirty="0">
                <a:solidFill>
                  <a:schemeClr val="accent1"/>
                </a:solidFill>
              </a:rPr>
              <a:t>+ administrative, financial and legal issues</a:t>
            </a:r>
          </a:p>
          <a:p>
            <a:endParaRPr lang="en-GB" sz="800" b="0" i="0" kern="0" dirty="0">
              <a:solidFill>
                <a:schemeClr val="accent1"/>
              </a:solidFill>
            </a:endParaRPr>
          </a:p>
        </p:txBody>
      </p:sp>
      <p:sp>
        <p:nvSpPr>
          <p:cNvPr id="7" name="Espace réservé du contenu 1"/>
          <p:cNvSpPr txBox="1">
            <a:spLocks/>
          </p:cNvSpPr>
          <p:nvPr/>
        </p:nvSpPr>
        <p:spPr>
          <a:xfrm>
            <a:off x="899592" y="5091449"/>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0" i="0" kern="0" dirty="0" smtClean="0">
                <a:solidFill>
                  <a:schemeClr val="accent1"/>
                </a:solidFill>
              </a:rPr>
              <a:t>Looking forward</a:t>
            </a:r>
            <a:endParaRPr lang="en-GB" b="0" i="0" kern="0" dirty="0">
              <a:solidFill>
                <a:schemeClr val="accent1"/>
              </a:solidFill>
            </a:endParaRPr>
          </a:p>
        </p:txBody>
      </p:sp>
    </p:spTree>
    <p:extLst>
      <p:ext uri="{BB962C8B-B14F-4D97-AF65-F5344CB8AC3E}">
        <p14:creationId xmlns:p14="http://schemas.microsoft.com/office/powerpoint/2010/main" val="2203387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Open Access</a:t>
            </a:r>
            <a:endParaRPr lang="en-GB" dirty="0"/>
          </a:p>
        </p:txBody>
      </p:sp>
      <p:sp>
        <p:nvSpPr>
          <p:cNvPr id="2" name="Content Placeholder 1"/>
          <p:cNvSpPr>
            <a:spLocks noGrp="1"/>
          </p:cNvSpPr>
          <p:nvPr>
            <p:ph idx="1"/>
          </p:nvPr>
        </p:nvSpPr>
        <p:spPr>
          <a:xfrm>
            <a:off x="609600" y="2060849"/>
            <a:ext cx="7950200" cy="3960540"/>
          </a:xfrm>
        </p:spPr>
        <p:txBody>
          <a:bodyPr/>
          <a:lstStyle/>
          <a:p>
            <a:pPr marL="0" indent="0">
              <a:buNone/>
            </a:pPr>
            <a:r>
              <a:rPr lang="en-GB" b="1" i="0" dirty="0" smtClean="0">
                <a:latin typeface="+mj-lt"/>
              </a:rPr>
              <a:t>Open </a:t>
            </a:r>
            <a:r>
              <a:rPr lang="en-GB" b="1" i="0" dirty="0">
                <a:latin typeface="+mj-lt"/>
              </a:rPr>
              <a:t>access to </a:t>
            </a:r>
            <a:r>
              <a:rPr lang="en-GB" b="1" i="0" u="sng" dirty="0">
                <a:latin typeface="+mj-lt"/>
              </a:rPr>
              <a:t>scientific publications </a:t>
            </a:r>
            <a:r>
              <a:rPr lang="en-GB" sz="1600" i="0" dirty="0" smtClean="0">
                <a:latin typeface="+mj-lt"/>
              </a:rPr>
              <a:t>(</a:t>
            </a:r>
            <a:r>
              <a:rPr lang="en-GB" sz="1600" i="0" dirty="0"/>
              <a:t>GA Article </a:t>
            </a:r>
            <a:r>
              <a:rPr lang="en-GB" sz="1600" i="0" dirty="0" smtClean="0"/>
              <a:t>29.2)</a:t>
            </a:r>
            <a:endParaRPr lang="en-GB" sz="1600" i="0" dirty="0">
              <a:latin typeface="+mj-lt"/>
            </a:endParaRPr>
          </a:p>
          <a:p>
            <a:r>
              <a:rPr lang="en-GB" i="0" dirty="0">
                <a:latin typeface="+mj-lt"/>
              </a:rPr>
              <a:t>Each beneficiary must ensure open access (free of charge, online access for any user) to all </a:t>
            </a:r>
            <a:r>
              <a:rPr lang="en-GB" b="1" i="0" dirty="0">
                <a:latin typeface="+mj-lt"/>
              </a:rPr>
              <a:t>peer-reviewed scientific publications</a:t>
            </a:r>
            <a:r>
              <a:rPr lang="en-GB" i="0" dirty="0">
                <a:latin typeface="+mj-lt"/>
              </a:rPr>
              <a:t> relating to its </a:t>
            </a:r>
            <a:r>
              <a:rPr lang="en-GB" i="0" dirty="0" smtClean="0">
                <a:latin typeface="+mj-lt"/>
              </a:rPr>
              <a:t>results</a:t>
            </a:r>
            <a:endParaRPr lang="en-GB" i="0" dirty="0">
              <a:latin typeface="+mj-lt"/>
            </a:endParaRPr>
          </a:p>
          <a:p>
            <a:pPr lvl="1">
              <a:buFont typeface="Wingdings" panose="05000000000000000000" pitchFamily="2" charset="2"/>
              <a:buChar char="§"/>
            </a:pPr>
            <a:r>
              <a:rPr lang="fr-BE" sz="2400" b="0" dirty="0" smtClean="0">
                <a:latin typeface="+mj-lt"/>
              </a:rPr>
              <a:t>Self-</a:t>
            </a:r>
            <a:r>
              <a:rPr lang="fr-BE" sz="2400" b="0" dirty="0" err="1" smtClean="0">
                <a:latin typeface="+mj-lt"/>
              </a:rPr>
              <a:t>archiving</a:t>
            </a:r>
            <a:r>
              <a:rPr lang="fr-BE" sz="2400" b="0" dirty="0" smtClean="0">
                <a:latin typeface="+mj-lt"/>
              </a:rPr>
              <a:t>: in online </a:t>
            </a:r>
            <a:r>
              <a:rPr lang="fr-BE" sz="2400" b="0" dirty="0" err="1" smtClean="0">
                <a:latin typeface="+mj-lt"/>
              </a:rPr>
              <a:t>repository</a:t>
            </a:r>
            <a:r>
              <a:rPr lang="fr-BE" sz="2400" b="0" dirty="0" smtClean="0">
                <a:latin typeface="+mj-lt"/>
              </a:rPr>
              <a:t> (</a:t>
            </a:r>
            <a:r>
              <a:rPr lang="fr-BE" sz="2400" b="0" dirty="0" err="1" smtClean="0">
                <a:latin typeface="+mj-lt"/>
              </a:rPr>
              <a:t>depositing</a:t>
            </a:r>
            <a:r>
              <a:rPr lang="fr-BE" sz="2400" b="0" dirty="0" smtClean="0">
                <a:latin typeface="+mj-lt"/>
              </a:rPr>
              <a:t>)</a:t>
            </a:r>
          </a:p>
          <a:p>
            <a:pPr lvl="1">
              <a:buFont typeface="Wingdings" panose="05000000000000000000" pitchFamily="2" charset="2"/>
              <a:buChar char="§"/>
            </a:pPr>
            <a:r>
              <a:rPr lang="fr-BE" sz="2400" b="0" i="0" dirty="0" smtClean="0">
                <a:latin typeface="+mj-lt"/>
              </a:rPr>
              <a:t>Open </a:t>
            </a:r>
            <a:r>
              <a:rPr lang="fr-BE" sz="2400" b="0" i="0" dirty="0" err="1" smtClean="0">
                <a:latin typeface="+mj-lt"/>
              </a:rPr>
              <a:t>access</a:t>
            </a:r>
            <a:r>
              <a:rPr lang="fr-BE" sz="2400" b="0" i="0" dirty="0" smtClean="0">
                <a:latin typeface="+mj-lt"/>
              </a:rPr>
              <a:t> </a:t>
            </a:r>
            <a:r>
              <a:rPr lang="fr-BE" sz="2400" b="0" i="0" dirty="0" err="1" smtClean="0">
                <a:latin typeface="+mj-lt"/>
              </a:rPr>
              <a:t>publishing</a:t>
            </a:r>
            <a:endParaRPr lang="en-GB" sz="2400" b="0" i="0" dirty="0" smtClean="0">
              <a:latin typeface="+mj-lt"/>
            </a:endParaRPr>
          </a:p>
          <a:p>
            <a:pPr marL="400050" lvl="1" indent="0">
              <a:buNone/>
            </a:pPr>
            <a:endParaRPr lang="en-GB" dirty="0" smtClean="0">
              <a:latin typeface="+mj-lt"/>
            </a:endParaRPr>
          </a:p>
          <a:p>
            <a:pPr>
              <a:buFont typeface="Wingdings" panose="05000000000000000000" pitchFamily="2" charset="2"/>
              <a:buChar char="Ø"/>
            </a:pPr>
            <a:r>
              <a:rPr lang="en-GB" dirty="0" smtClean="0">
                <a:latin typeface="+mj-lt"/>
              </a:rPr>
              <a:t>Support: www.openaire.eu</a:t>
            </a:r>
          </a:p>
          <a:p>
            <a:endParaRPr lang="en-GB" dirty="0">
              <a:latin typeface="+mj-lt"/>
            </a:endParaRPr>
          </a:p>
        </p:txBody>
      </p:sp>
    </p:spTree>
    <p:extLst>
      <p:ext uri="{BB962C8B-B14F-4D97-AF65-F5344CB8AC3E}">
        <p14:creationId xmlns:p14="http://schemas.microsoft.com/office/powerpoint/2010/main" val="2189220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Open Access</a:t>
            </a:r>
            <a:endParaRPr lang="en-GB" dirty="0"/>
          </a:p>
        </p:txBody>
      </p:sp>
      <p:sp>
        <p:nvSpPr>
          <p:cNvPr id="2" name="Content Placeholder 1"/>
          <p:cNvSpPr>
            <a:spLocks noGrp="1"/>
          </p:cNvSpPr>
          <p:nvPr>
            <p:ph idx="1"/>
          </p:nvPr>
        </p:nvSpPr>
        <p:spPr>
          <a:xfrm>
            <a:off x="609600" y="2060848"/>
            <a:ext cx="7950200" cy="4608511"/>
          </a:xfrm>
        </p:spPr>
        <p:txBody>
          <a:bodyPr/>
          <a:lstStyle/>
          <a:p>
            <a:pPr marL="0" indent="0">
              <a:buNone/>
            </a:pPr>
            <a:r>
              <a:rPr lang="en-GB" b="1" i="0" dirty="0" smtClean="0">
                <a:latin typeface="+mj-lt"/>
                <a:cs typeface="Times New Roman" panose="02020603050405020304" pitchFamily="18" charset="0"/>
              </a:rPr>
              <a:t>Open access to </a:t>
            </a:r>
            <a:r>
              <a:rPr lang="en-GB" b="1" i="0" u="sng" dirty="0" smtClean="0">
                <a:latin typeface="+mj-lt"/>
                <a:cs typeface="Times New Roman" panose="02020603050405020304" pitchFamily="18" charset="0"/>
              </a:rPr>
              <a:t>research data </a:t>
            </a:r>
            <a:r>
              <a:rPr lang="en-GB" sz="1600" i="0" dirty="0" smtClean="0">
                <a:latin typeface="+mj-lt"/>
                <a:cs typeface="Times New Roman" panose="02020603050405020304" pitchFamily="18" charset="0"/>
              </a:rPr>
              <a:t>(GA Article 29.3 )</a:t>
            </a:r>
          </a:p>
          <a:p>
            <a:pPr>
              <a:buFont typeface="Wingdings" panose="05000000000000000000" pitchFamily="2" charset="2"/>
              <a:buChar char="Ø"/>
            </a:pPr>
            <a:r>
              <a:rPr lang="fr-BE" sz="2000" i="0" dirty="0" smtClean="0">
                <a:latin typeface="+mj-lt"/>
                <a:cs typeface="Times New Roman" panose="02020603050405020304" pitchFamily="18" charset="0"/>
              </a:rPr>
              <a:t>Open </a:t>
            </a:r>
            <a:r>
              <a:rPr lang="fr-BE" sz="2000" i="0" dirty="0" err="1" smtClean="0">
                <a:latin typeface="+mj-lt"/>
                <a:cs typeface="Times New Roman" panose="02020603050405020304" pitchFamily="18" charset="0"/>
              </a:rPr>
              <a:t>Research</a:t>
            </a:r>
            <a:r>
              <a:rPr lang="fr-BE" sz="2000" i="0" dirty="0" smtClean="0">
                <a:latin typeface="+mj-lt"/>
                <a:cs typeface="Times New Roman" panose="02020603050405020304" pitchFamily="18" charset="0"/>
              </a:rPr>
              <a:t> Data </a:t>
            </a:r>
            <a:r>
              <a:rPr lang="fr-BE" sz="2000" i="0" dirty="0" err="1" smtClean="0">
                <a:latin typeface="+mj-lt"/>
                <a:cs typeface="Times New Roman" panose="02020603050405020304" pitchFamily="18" charset="0"/>
              </a:rPr>
              <a:t>applies</a:t>
            </a:r>
            <a:r>
              <a:rPr lang="fr-BE" sz="2000" i="0" dirty="0" smtClean="0">
                <a:latin typeface="+mj-lt"/>
                <a:cs typeface="Times New Roman" panose="02020603050405020304" pitchFamily="18" charset="0"/>
              </a:rPr>
              <a:t> by default to </a:t>
            </a:r>
            <a:r>
              <a:rPr lang="fr-BE" sz="2000" i="0" dirty="0" err="1" smtClean="0">
                <a:latin typeface="+mj-lt"/>
                <a:cs typeface="Times New Roman" panose="02020603050405020304" pitchFamily="18" charset="0"/>
              </a:rPr>
              <a:t>whole</a:t>
            </a:r>
            <a:r>
              <a:rPr lang="fr-BE" sz="2000" i="0" dirty="0" smtClean="0">
                <a:latin typeface="+mj-lt"/>
                <a:cs typeface="Times New Roman" panose="02020603050405020304" pitchFamily="18" charset="0"/>
              </a:rPr>
              <a:t> H2020</a:t>
            </a:r>
            <a:endParaRPr lang="en-GB" sz="1800" i="0" dirty="0" smtClean="0">
              <a:latin typeface="+mj-lt"/>
              <a:cs typeface="Times New Roman" panose="02020603050405020304" pitchFamily="18" charset="0"/>
            </a:endParaRPr>
          </a:p>
          <a:p>
            <a:pPr marL="0" indent="0">
              <a:buNone/>
            </a:pPr>
            <a:endParaRPr lang="en-GB" i="0" dirty="0">
              <a:latin typeface="+mj-lt"/>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6725" y="3028950"/>
            <a:ext cx="3974175" cy="276225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962524" y="3028950"/>
            <a:ext cx="3810001" cy="2762249"/>
          </a:xfrm>
          <a:prstGeom prst="rect">
            <a:avLst/>
          </a:prstGeom>
          <a:noFill/>
        </p:spPr>
      </p:pic>
    </p:spTree>
    <p:extLst>
      <p:ext uri="{BB962C8B-B14F-4D97-AF65-F5344CB8AC3E}">
        <p14:creationId xmlns:p14="http://schemas.microsoft.com/office/powerpoint/2010/main" val="2341538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p14="http://schemas.microsoft.com/office/powerpoint/2010/main" val="3635152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Open Access</a:t>
            </a:r>
            <a:endParaRPr lang="en-GB" dirty="0"/>
          </a:p>
        </p:txBody>
      </p:sp>
      <p:sp>
        <p:nvSpPr>
          <p:cNvPr id="2" name="Content Placeholder 1"/>
          <p:cNvSpPr>
            <a:spLocks noGrp="1"/>
          </p:cNvSpPr>
          <p:nvPr>
            <p:ph idx="1"/>
          </p:nvPr>
        </p:nvSpPr>
        <p:spPr>
          <a:xfrm>
            <a:off x="609600" y="2060848"/>
            <a:ext cx="7950200" cy="4608511"/>
          </a:xfrm>
        </p:spPr>
        <p:txBody>
          <a:bodyPr/>
          <a:lstStyle/>
          <a:p>
            <a:pPr marL="0" indent="0">
              <a:buNone/>
            </a:pPr>
            <a:r>
              <a:rPr lang="en-GB" b="1" i="0" dirty="0" smtClean="0">
                <a:latin typeface="+mj-lt"/>
                <a:cs typeface="Times New Roman" panose="02020603050405020304" pitchFamily="18" charset="0"/>
              </a:rPr>
              <a:t>Open access to </a:t>
            </a:r>
            <a:r>
              <a:rPr lang="en-GB" b="1" i="0" u="sng" dirty="0" smtClean="0">
                <a:latin typeface="+mj-lt"/>
                <a:cs typeface="Times New Roman" panose="02020603050405020304" pitchFamily="18" charset="0"/>
              </a:rPr>
              <a:t>research data </a:t>
            </a:r>
            <a:r>
              <a:rPr lang="en-GB" sz="1600" i="0" dirty="0" smtClean="0">
                <a:latin typeface="+mj-lt"/>
                <a:cs typeface="Times New Roman" panose="02020603050405020304" pitchFamily="18" charset="0"/>
              </a:rPr>
              <a:t>(GA Article 29.3 )</a:t>
            </a:r>
          </a:p>
          <a:p>
            <a:pPr marL="285750"/>
            <a:r>
              <a:rPr lang="fr-BE" sz="2000" i="0" dirty="0" err="1" smtClean="0">
                <a:cs typeface="Times New Roman" panose="02020603050405020304" pitchFamily="18" charset="0"/>
              </a:rPr>
              <a:t>Requirements</a:t>
            </a:r>
            <a:r>
              <a:rPr lang="fr-BE" sz="2000" i="0" dirty="0" smtClean="0">
                <a:cs typeface="Times New Roman" panose="02020603050405020304" pitchFamily="18" charset="0"/>
              </a:rPr>
              <a:t> in GA:</a:t>
            </a:r>
          </a:p>
          <a:p>
            <a:pPr marL="857250" lvl="1" indent="-457200">
              <a:buFont typeface="+mj-lt"/>
              <a:buAutoNum type="arabicPeriod"/>
            </a:pPr>
            <a:r>
              <a:rPr lang="en-GB" sz="1800" b="0" dirty="0" smtClean="0">
                <a:cs typeface="Times New Roman" panose="02020603050405020304" pitchFamily="18" charset="0"/>
              </a:rPr>
              <a:t>deposit data in a research </a:t>
            </a:r>
            <a:r>
              <a:rPr lang="en-GB" sz="1800" dirty="0" smtClean="0">
                <a:cs typeface="Times New Roman" panose="02020603050405020304" pitchFamily="18" charset="0"/>
              </a:rPr>
              <a:t>data repository</a:t>
            </a:r>
          </a:p>
          <a:p>
            <a:pPr marL="857250" lvl="1" indent="-457200">
              <a:buFont typeface="+mj-lt"/>
              <a:buAutoNum type="arabicPeriod"/>
            </a:pPr>
            <a:r>
              <a:rPr lang="en-GB" sz="1800" b="0" dirty="0" smtClean="0">
                <a:cs typeface="Times New Roman" panose="02020603050405020304" pitchFamily="18" charset="0"/>
              </a:rPr>
              <a:t>take measures to make it possible for </a:t>
            </a:r>
            <a:r>
              <a:rPr lang="en-GB" sz="1800" dirty="0" smtClean="0">
                <a:cs typeface="Times New Roman" panose="02020603050405020304" pitchFamily="18" charset="0"/>
              </a:rPr>
              <a:t>third parties to access, mine, exploit, reproduce and disseminate </a:t>
            </a:r>
            <a:r>
              <a:rPr lang="en-GB" sz="1800" b="0" dirty="0" smtClean="0">
                <a:cs typeface="Times New Roman" panose="02020603050405020304" pitchFamily="18" charset="0"/>
              </a:rPr>
              <a:t>— free of charge for any user</a:t>
            </a:r>
          </a:p>
          <a:p>
            <a:pPr marL="857250" lvl="1" indent="-457200">
              <a:buFont typeface="+mj-lt"/>
              <a:buAutoNum type="arabicPeriod"/>
            </a:pPr>
            <a:r>
              <a:rPr lang="en-GB" sz="1800" b="0" dirty="0" smtClean="0">
                <a:cs typeface="Times New Roman" panose="02020603050405020304" pitchFamily="18" charset="0"/>
              </a:rPr>
              <a:t>provide </a:t>
            </a:r>
            <a:r>
              <a:rPr lang="en-GB" sz="1800" dirty="0" smtClean="0">
                <a:cs typeface="Times New Roman" panose="02020603050405020304" pitchFamily="18" charset="0"/>
              </a:rPr>
              <a:t>information about tools and instruments </a:t>
            </a:r>
            <a:r>
              <a:rPr lang="en-GB" sz="1800" b="0" dirty="0" smtClean="0">
                <a:cs typeface="Times New Roman" panose="02020603050405020304" pitchFamily="18" charset="0"/>
              </a:rPr>
              <a:t>at the disposal of the beneficiaries and necessary for validating the results </a:t>
            </a:r>
            <a:endParaRPr lang="en-GB" sz="1800" b="0" i="0" dirty="0" smtClean="0">
              <a:cs typeface="Times New Roman" panose="02020603050405020304" pitchFamily="18" charset="0"/>
            </a:endParaRPr>
          </a:p>
          <a:p>
            <a:pPr marL="0" indent="0">
              <a:buNone/>
            </a:pPr>
            <a:endParaRPr lang="en-GB" i="0" dirty="0">
              <a:latin typeface="+mj-lt"/>
              <a:cs typeface="Times New Roman" panose="02020603050405020304" pitchFamily="18" charset="0"/>
            </a:endParaRPr>
          </a:p>
        </p:txBody>
      </p:sp>
    </p:spTree>
    <p:extLst>
      <p:ext uri="{BB962C8B-B14F-4D97-AF65-F5344CB8AC3E}">
        <p14:creationId xmlns:p14="http://schemas.microsoft.com/office/powerpoint/2010/main" val="2490273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Open Access</a:t>
            </a:r>
            <a:endParaRPr lang="en-GB" dirty="0"/>
          </a:p>
        </p:txBody>
      </p:sp>
      <p:sp>
        <p:nvSpPr>
          <p:cNvPr id="2" name="Content Placeholder 1"/>
          <p:cNvSpPr>
            <a:spLocks noGrp="1"/>
          </p:cNvSpPr>
          <p:nvPr>
            <p:ph idx="1"/>
          </p:nvPr>
        </p:nvSpPr>
        <p:spPr>
          <a:xfrm>
            <a:off x="609600" y="1800226"/>
            <a:ext cx="7950200" cy="4653110"/>
          </a:xfrm>
        </p:spPr>
        <p:txBody>
          <a:bodyPr/>
          <a:lstStyle/>
          <a:p>
            <a:pPr marL="0" indent="0">
              <a:buNone/>
            </a:pPr>
            <a:r>
              <a:rPr lang="en-GB" b="1" i="0" dirty="0" smtClean="0">
                <a:latin typeface="+mj-lt"/>
                <a:cs typeface="Times New Roman" panose="02020603050405020304" pitchFamily="18" charset="0"/>
              </a:rPr>
              <a:t>Open </a:t>
            </a:r>
            <a:r>
              <a:rPr lang="en-GB" b="1" i="0" dirty="0">
                <a:latin typeface="+mj-lt"/>
                <a:cs typeface="Times New Roman" panose="02020603050405020304" pitchFamily="18" charset="0"/>
              </a:rPr>
              <a:t>access to </a:t>
            </a:r>
            <a:r>
              <a:rPr lang="en-GB" b="1" i="0" u="sng" dirty="0">
                <a:latin typeface="+mj-lt"/>
                <a:cs typeface="Times New Roman" panose="02020603050405020304" pitchFamily="18" charset="0"/>
              </a:rPr>
              <a:t>research data </a:t>
            </a:r>
            <a:r>
              <a:rPr lang="en-GB" sz="1600" i="0" dirty="0" smtClean="0">
                <a:latin typeface="+mj-lt"/>
                <a:cs typeface="Times New Roman" panose="02020603050405020304" pitchFamily="18" charset="0"/>
              </a:rPr>
              <a:t>(</a:t>
            </a:r>
            <a:r>
              <a:rPr lang="en-GB" sz="1600" i="0" dirty="0">
                <a:latin typeface="+mj-lt"/>
                <a:cs typeface="Times New Roman" panose="02020603050405020304" pitchFamily="18" charset="0"/>
              </a:rPr>
              <a:t>GA Article 29.3 </a:t>
            </a:r>
            <a:r>
              <a:rPr lang="en-GB" sz="1600" i="0" dirty="0" smtClean="0">
                <a:latin typeface="+mj-lt"/>
                <a:cs typeface="Times New Roman" panose="02020603050405020304" pitchFamily="18" charset="0"/>
              </a:rPr>
              <a:t>)</a:t>
            </a:r>
            <a:endParaRPr lang="en-GB" sz="1600" i="0" dirty="0">
              <a:latin typeface="+mj-lt"/>
              <a:cs typeface="Times New Roman" panose="02020603050405020304" pitchFamily="18" charset="0"/>
            </a:endParaRPr>
          </a:p>
          <a:p>
            <a:pPr>
              <a:buFont typeface="Wingdings" panose="05000000000000000000" pitchFamily="2" charset="2"/>
              <a:buChar char="Ø"/>
            </a:pPr>
            <a:r>
              <a:rPr lang="en-GB" sz="2000" i="0" dirty="0" smtClean="0">
                <a:cs typeface="Times New Roman" panose="02020603050405020304" pitchFamily="18" charset="0"/>
              </a:rPr>
              <a:t>data </a:t>
            </a:r>
            <a:r>
              <a:rPr lang="en-GB" sz="2000" i="0" dirty="0">
                <a:cs typeface="Times New Roman" panose="02020603050405020304" pitchFamily="18" charset="0"/>
              </a:rPr>
              <a:t>management </a:t>
            </a:r>
            <a:r>
              <a:rPr lang="en-GB" sz="2000" i="0" dirty="0" smtClean="0">
                <a:cs typeface="Times New Roman" panose="02020603050405020304" pitchFamily="18" charset="0"/>
              </a:rPr>
              <a:t>plan (DMP) = deliverable  at M6</a:t>
            </a:r>
          </a:p>
          <a:p>
            <a:pPr lvl="1">
              <a:buFont typeface="Wingdings" panose="05000000000000000000" pitchFamily="2" charset="2"/>
              <a:buChar char="§"/>
            </a:pPr>
            <a:endParaRPr lang="fr-BE" i="0" dirty="0" smtClean="0">
              <a:latin typeface="+mj-lt"/>
              <a:cs typeface="Times New Roman" panose="02020603050405020304" pitchFamily="18" charset="0"/>
            </a:endParaRPr>
          </a:p>
          <a:p>
            <a:pPr lvl="1">
              <a:buFont typeface="Wingdings" panose="05000000000000000000" pitchFamily="2" charset="2"/>
              <a:buChar char="§"/>
            </a:pPr>
            <a:endParaRPr lang="fr-BE" dirty="0">
              <a:cs typeface="Times New Roman" panose="02020603050405020304" pitchFamily="18" charset="0"/>
            </a:endParaRPr>
          </a:p>
          <a:p>
            <a:pPr lvl="1">
              <a:buFont typeface="Wingdings" panose="05000000000000000000" pitchFamily="2" charset="2"/>
              <a:buChar char="§"/>
            </a:pPr>
            <a:endParaRPr lang="fr-BE" i="0" dirty="0" smtClean="0">
              <a:latin typeface="+mj-lt"/>
              <a:cs typeface="Times New Roman" panose="02020603050405020304" pitchFamily="18" charset="0"/>
            </a:endParaRPr>
          </a:p>
          <a:p>
            <a:pPr lvl="1">
              <a:buFont typeface="Wingdings" panose="05000000000000000000" pitchFamily="2" charset="2"/>
              <a:buChar char="§"/>
            </a:pPr>
            <a:endParaRPr lang="fr-BE" dirty="0">
              <a:cs typeface="Times New Roman" panose="02020603050405020304" pitchFamily="18" charset="0"/>
            </a:endParaRPr>
          </a:p>
          <a:p>
            <a:pPr lvl="1">
              <a:buFont typeface="Wingdings" panose="05000000000000000000" pitchFamily="2" charset="2"/>
              <a:buChar char="§"/>
            </a:pPr>
            <a:endParaRPr lang="fr-BE" i="0" dirty="0" smtClean="0">
              <a:latin typeface="+mj-lt"/>
              <a:cs typeface="Times New Roman" panose="02020603050405020304" pitchFamily="18" charset="0"/>
            </a:endParaRPr>
          </a:p>
          <a:p>
            <a:pPr lvl="1">
              <a:buFont typeface="Wingdings" panose="05000000000000000000" pitchFamily="2" charset="2"/>
              <a:buChar char="§"/>
            </a:pPr>
            <a:endParaRPr lang="fr-BE" i="0" dirty="0" smtClean="0">
              <a:latin typeface="+mj-lt"/>
              <a:cs typeface="Times New Roman" panose="02020603050405020304" pitchFamily="18" charset="0"/>
            </a:endParaRPr>
          </a:p>
          <a:p>
            <a:pPr marL="254000" lvl="1" indent="0">
              <a:buNone/>
            </a:pPr>
            <a:endParaRPr lang="fr-BE" dirty="0">
              <a:cs typeface="Times New Roman" panose="02020603050405020304" pitchFamily="18" charset="0"/>
            </a:endParaRPr>
          </a:p>
          <a:p>
            <a:pPr marL="254000" lvl="1" indent="0">
              <a:buNone/>
            </a:pPr>
            <a:r>
              <a:rPr lang="en-GB" sz="1600" b="0" i="1" dirty="0" smtClean="0"/>
              <a:t>Support</a:t>
            </a:r>
          </a:p>
          <a:p>
            <a:pPr marL="254000" lvl="1" indent="0">
              <a:buNone/>
            </a:pPr>
            <a:r>
              <a:rPr lang="fr-BE" sz="1400" i="1" dirty="0">
                <a:cs typeface="Times New Roman" panose="02020603050405020304" pitchFamily="18" charset="0"/>
                <a:hlinkClick r:id="rId3"/>
              </a:rPr>
              <a:t>http://</a:t>
            </a:r>
            <a:r>
              <a:rPr lang="fr-BE" sz="1400" i="1" dirty="0" smtClean="0">
                <a:cs typeface="Times New Roman" panose="02020603050405020304" pitchFamily="18" charset="0"/>
                <a:hlinkClick r:id="rId3"/>
              </a:rPr>
              <a:t>ec.europa.eu/research/participants/data/ref/h2020/grants_manual/hi/oa_pilot/h2020-hi-oa-pilot-guide_en.pdf</a:t>
            </a:r>
            <a:endParaRPr lang="fr-BE" sz="1400" i="1" dirty="0" smtClean="0">
              <a:cs typeface="Times New Roman" panose="02020603050405020304" pitchFamily="18" charset="0"/>
            </a:endParaRPr>
          </a:p>
          <a:p>
            <a:pPr marL="254000" lvl="1" indent="0">
              <a:buNone/>
            </a:pPr>
            <a:r>
              <a:rPr lang="fr-BE" sz="1400" i="1" dirty="0">
                <a:cs typeface="Times New Roman" panose="02020603050405020304" pitchFamily="18" charset="0"/>
                <a:hlinkClick r:id="rId4"/>
              </a:rPr>
              <a:t>http://</a:t>
            </a:r>
            <a:r>
              <a:rPr lang="fr-BE" sz="1400" i="1" dirty="0" smtClean="0">
                <a:cs typeface="Times New Roman" panose="02020603050405020304" pitchFamily="18" charset="0"/>
                <a:hlinkClick r:id="rId4"/>
              </a:rPr>
              <a:t>ec.europa.eu/research/participants/docs/h2020-funding-guide/cross-cutting-issues/open-access-dissemination_en.htm</a:t>
            </a:r>
            <a:endParaRPr lang="fr-BE" sz="1400" i="1" dirty="0" smtClean="0">
              <a:cs typeface="Times New Roman" panose="02020603050405020304" pitchFamily="18" charset="0"/>
            </a:endParaRPr>
          </a:p>
          <a:p>
            <a:pPr marL="254000" lvl="1" indent="0">
              <a:buNone/>
            </a:pPr>
            <a:endParaRPr lang="fr-BE" sz="1400" i="1" dirty="0" smtClean="0">
              <a:cs typeface="Times New Roman" panose="02020603050405020304" pitchFamily="18" charset="0"/>
            </a:endParaRP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906780" y="2609850"/>
            <a:ext cx="3369945" cy="2310130"/>
          </a:xfrm>
          <a:prstGeom prst="rect">
            <a:avLst/>
          </a:prstGeom>
          <a:noFill/>
        </p:spPr>
      </p:pic>
    </p:spTree>
    <p:extLst>
      <p:ext uri="{BB962C8B-B14F-4D97-AF65-F5344CB8AC3E}">
        <p14:creationId xmlns:p14="http://schemas.microsoft.com/office/powerpoint/2010/main" val="1759859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2110903"/>
            <a:ext cx="8096655" cy="3910486"/>
          </a:xfrm>
        </p:spPr>
        <p:txBody>
          <a:bodyPr/>
          <a:lstStyle/>
          <a:p>
            <a:pPr marL="0" indent="0">
              <a:buNone/>
            </a:pPr>
            <a:r>
              <a:rPr lang="en-GB" b="1" u="sng" dirty="0"/>
              <a:t>Legal obligation to </a:t>
            </a:r>
            <a:r>
              <a:rPr lang="en-GB" b="1" u="sng" dirty="0" smtClean="0"/>
              <a:t>promote</a:t>
            </a:r>
            <a:r>
              <a:rPr lang="fr-FR" b="1" u="sng" dirty="0" smtClean="0"/>
              <a:t> project </a:t>
            </a:r>
            <a:r>
              <a:rPr lang="fr-FR" sz="1800" dirty="0"/>
              <a:t>(Art. 38.1.1)</a:t>
            </a:r>
          </a:p>
          <a:p>
            <a:pPr marL="0" indent="0">
              <a:buNone/>
            </a:pPr>
            <a:endParaRPr lang="en-GB" sz="1800" dirty="0"/>
          </a:p>
          <a:p>
            <a:pPr marL="0" indent="0">
              <a:buNone/>
            </a:pPr>
            <a:endParaRPr lang="en-GB" sz="900" b="1" dirty="0"/>
          </a:p>
          <a:p>
            <a:pPr algn="just">
              <a:buFont typeface="Arial" panose="020B0604020202020204" pitchFamily="34" charset="0"/>
              <a:buChar char="•"/>
            </a:pPr>
            <a:r>
              <a:rPr lang="en-GB" altLang="en-US" dirty="0"/>
              <a:t>The </a:t>
            </a:r>
            <a:r>
              <a:rPr lang="en-GB" altLang="en-US" b="1" dirty="0"/>
              <a:t>beneficiaries</a:t>
            </a:r>
            <a:r>
              <a:rPr lang="en-GB" altLang="en-US" dirty="0"/>
              <a:t> </a:t>
            </a:r>
            <a:r>
              <a:rPr lang="en-GB" altLang="en-US" b="1" dirty="0"/>
              <a:t>must promote  the action and its results</a:t>
            </a:r>
            <a:r>
              <a:rPr lang="en-GB" altLang="en-US" dirty="0"/>
              <a:t>, by providing </a:t>
            </a:r>
            <a:r>
              <a:rPr lang="en-GB" altLang="en-US" b="1" dirty="0"/>
              <a:t>targeted</a:t>
            </a:r>
            <a:r>
              <a:rPr lang="en-GB" altLang="en-US" dirty="0"/>
              <a:t> information to </a:t>
            </a:r>
            <a:r>
              <a:rPr lang="en-GB" altLang="en-US" b="1" dirty="0"/>
              <a:t>multiple audiences </a:t>
            </a:r>
            <a:r>
              <a:rPr lang="en-GB" altLang="en-US" dirty="0"/>
              <a:t>(including the media and the public) </a:t>
            </a:r>
            <a:r>
              <a:rPr lang="en-GB" altLang="en-US" b="1" dirty="0"/>
              <a:t>in a strategic </a:t>
            </a:r>
            <a:r>
              <a:rPr lang="en-GB" altLang="en-US" dirty="0"/>
              <a:t>and effective manner". </a:t>
            </a:r>
            <a:r>
              <a:rPr lang="en-GB" altLang="de-DE" dirty="0"/>
              <a:t>[…]</a:t>
            </a:r>
          </a:p>
          <a:p>
            <a:pPr algn="just">
              <a:buFont typeface="Arial" panose="020B0604020202020204" pitchFamily="34" charset="0"/>
              <a:buChar char="•"/>
            </a:pPr>
            <a:endParaRPr lang="en-GB" altLang="en-US" sz="2000" dirty="0"/>
          </a:p>
          <a:p>
            <a:pPr algn="just">
              <a:spcBef>
                <a:spcPts val="1200"/>
              </a:spcBef>
              <a:buFont typeface="Arial" panose="020B0604020202020204" pitchFamily="34" charset="0"/>
              <a:buChar char="•"/>
            </a:pPr>
            <a:r>
              <a:rPr lang="en-GB" altLang="en-US" dirty="0"/>
              <a:t>Before engaging in a communication activity expected to have a </a:t>
            </a:r>
            <a:r>
              <a:rPr lang="en-GB" altLang="en-US" b="1" dirty="0"/>
              <a:t>major media impact</a:t>
            </a:r>
            <a:r>
              <a:rPr lang="en-GB" altLang="en-US" dirty="0"/>
              <a:t>, the beneficiaries must inform the Agency (see Article 52).</a:t>
            </a:r>
          </a:p>
          <a:p>
            <a:pPr marL="0" indent="0">
              <a:buNone/>
            </a:pPr>
            <a:endParaRPr lang="en-GB" dirty="0"/>
          </a:p>
        </p:txBody>
      </p:sp>
      <p:sp>
        <p:nvSpPr>
          <p:cNvPr id="4" name="Title 2"/>
          <p:cNvSpPr>
            <a:spLocks noGrp="1"/>
          </p:cNvSpPr>
          <p:nvPr>
            <p:ph type="title"/>
          </p:nvPr>
        </p:nvSpPr>
        <p:spPr>
          <a:xfrm>
            <a:off x="599016" y="1400175"/>
            <a:ext cx="7924801" cy="704850"/>
          </a:xfrm>
        </p:spPr>
        <p:txBody>
          <a:bodyPr/>
          <a:lstStyle/>
          <a:p>
            <a:r>
              <a:rPr lang="en-GB" b="1" dirty="0" smtClean="0"/>
              <a:t>Communication in H2020</a:t>
            </a:r>
            <a:endParaRPr lang="en-GB" sz="2900" b="1" dirty="0"/>
          </a:p>
        </p:txBody>
      </p:sp>
    </p:spTree>
    <p:extLst>
      <p:ext uri="{BB962C8B-B14F-4D97-AF65-F5344CB8AC3E}">
        <p14:creationId xmlns:p14="http://schemas.microsoft.com/office/powerpoint/2010/main" val="381141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972688"/>
            <a:ext cx="8295341" cy="4377414"/>
          </a:xfrm>
        </p:spPr>
        <p:txBody>
          <a:bodyPr/>
          <a:lstStyle/>
          <a:p>
            <a:pPr marL="0" indent="0">
              <a:buFont typeface="Arial" pitchFamily="34" charset="0"/>
              <a:buNone/>
              <a:defRPr/>
            </a:pPr>
            <a:r>
              <a:rPr lang="en-GB" sz="2600" b="1" i="0" u="sng" dirty="0"/>
              <a:t>Acknowledgement of EU </a:t>
            </a:r>
            <a:r>
              <a:rPr lang="en-GB" sz="2600" b="1" i="0" u="sng" dirty="0" smtClean="0"/>
              <a:t>funding </a:t>
            </a:r>
            <a:r>
              <a:rPr lang="en-GB" sz="1600" i="0" dirty="0" smtClean="0"/>
              <a:t>(</a:t>
            </a:r>
            <a:r>
              <a:rPr lang="en-GB" sz="1600" dirty="0" smtClean="0">
                <a:sym typeface="Wingdings" panose="05000000000000000000" pitchFamily="2" charset="2"/>
              </a:rPr>
              <a:t>Art. </a:t>
            </a:r>
            <a:r>
              <a:rPr lang="en-GB" sz="1600" dirty="0" smtClean="0"/>
              <a:t>38.1.2)</a:t>
            </a:r>
          </a:p>
          <a:p>
            <a:pPr marL="0" indent="0">
              <a:buFont typeface="Arial" pitchFamily="34" charset="0"/>
              <a:buNone/>
              <a:defRPr/>
            </a:pPr>
            <a:endParaRPr lang="en-GB" dirty="0" smtClean="0"/>
          </a:p>
          <a:p>
            <a:pPr marL="715963" indent="-357188">
              <a:spcBef>
                <a:spcPts val="0"/>
              </a:spcBef>
              <a:buFont typeface="Arial" panose="020B0604020202020204" pitchFamily="34" charset="0"/>
              <a:buChar char="•"/>
              <a:defRPr/>
            </a:pPr>
            <a:r>
              <a:rPr lang="en-GB" b="1" i="0" dirty="0" smtClean="0"/>
              <a:t>Use EU emblem</a:t>
            </a:r>
          </a:p>
          <a:p>
            <a:pPr marL="701675" indent="-342900">
              <a:spcBef>
                <a:spcPts val="0"/>
              </a:spcBef>
              <a:buFont typeface="Arial" panose="020B0604020202020204" pitchFamily="34" charset="0"/>
              <a:buChar char="•"/>
              <a:defRPr/>
            </a:pPr>
            <a:endParaRPr lang="en-GB" sz="2000" i="0" dirty="0" smtClean="0"/>
          </a:p>
          <a:p>
            <a:pPr marL="701675" indent="-342900">
              <a:spcBef>
                <a:spcPts val="0"/>
              </a:spcBef>
              <a:buFont typeface="Arial" panose="020B0604020202020204" pitchFamily="34" charset="0"/>
              <a:buChar char="•"/>
              <a:defRPr/>
            </a:pPr>
            <a:r>
              <a:rPr lang="en-GB" sz="2000" i="0" dirty="0" smtClean="0"/>
              <a:t>High-resolution emblems are available here: </a:t>
            </a:r>
            <a:r>
              <a:rPr lang="en-GB" sz="1400" i="0" dirty="0" smtClean="0"/>
              <a:t/>
            </a:r>
            <a:br>
              <a:rPr lang="en-GB" sz="1400" i="0" dirty="0" smtClean="0"/>
            </a:br>
            <a:r>
              <a:rPr lang="en-GB" sz="1400" i="0" dirty="0" smtClean="0">
                <a:hlinkClick r:id="rId2"/>
              </a:rPr>
              <a:t>http://europa.eu/about-eu/basic-information/symbols/flag/</a:t>
            </a:r>
            <a:endParaRPr lang="en-GB" sz="1400" i="0" dirty="0" smtClean="0"/>
          </a:p>
          <a:p>
            <a:pPr marL="644525" indent="-285750">
              <a:spcBef>
                <a:spcPts val="0"/>
              </a:spcBef>
              <a:buFont typeface="Arial" panose="020B0604020202020204" pitchFamily="34" charset="0"/>
              <a:buChar char="•"/>
              <a:defRPr/>
            </a:pPr>
            <a:endParaRPr lang="en-GB" sz="1600" i="0" dirty="0" smtClean="0"/>
          </a:p>
          <a:p>
            <a:pPr marL="715963" indent="-357188">
              <a:spcBef>
                <a:spcPts val="0"/>
              </a:spcBef>
              <a:buFont typeface="Arial" panose="020B0604020202020204" pitchFamily="34" charset="0"/>
              <a:buChar char="•"/>
              <a:defRPr/>
            </a:pPr>
            <a:r>
              <a:rPr lang="en-GB" b="1" i="0" dirty="0"/>
              <a:t>Use text as indicated in GA </a:t>
            </a:r>
            <a:endParaRPr lang="en-GB" b="1" i="0" dirty="0" smtClean="0"/>
          </a:p>
          <a:p>
            <a:pPr marL="530225" indent="-171450">
              <a:spcBef>
                <a:spcPts val="0"/>
              </a:spcBef>
              <a:buFont typeface="Arial" panose="020B0604020202020204" pitchFamily="34" charset="0"/>
              <a:buChar char="•"/>
              <a:defRPr/>
            </a:pPr>
            <a:endParaRPr lang="en-GB" sz="800" i="0" dirty="0" smtClean="0"/>
          </a:p>
          <a:p>
            <a:pPr marL="701675" indent="-342900">
              <a:spcBef>
                <a:spcPts val="0"/>
              </a:spcBef>
              <a:buFont typeface="Arial" panose="020B0604020202020204" pitchFamily="34" charset="0"/>
              <a:buChar char="•"/>
              <a:defRPr/>
            </a:pPr>
            <a:r>
              <a:rPr lang="en-GB" sz="2000" dirty="0"/>
              <a:t>"</a:t>
            </a:r>
            <a:r>
              <a:rPr lang="en-GB" sz="2000" b="0" dirty="0" smtClean="0"/>
              <a:t>This </a:t>
            </a:r>
            <a:r>
              <a:rPr lang="en-GB" sz="2000" b="0" dirty="0"/>
              <a:t>project has received funding from the </a:t>
            </a:r>
            <a:r>
              <a:rPr lang="en-GB" sz="2000" b="0" dirty="0" smtClean="0"/>
              <a:t>European </a:t>
            </a:r>
            <a:r>
              <a:rPr lang="en-GB" sz="2000" b="0" dirty="0"/>
              <a:t>Union’s Horizon 2020 research and innovation </a:t>
            </a:r>
            <a:r>
              <a:rPr lang="en-GB" sz="2000" b="0" dirty="0" smtClean="0"/>
              <a:t>programme under </a:t>
            </a:r>
            <a:r>
              <a:rPr lang="en-GB" sz="2000" b="0" dirty="0"/>
              <a:t>grant agreement No [number</a:t>
            </a:r>
            <a:r>
              <a:rPr lang="en-GB" sz="2000" b="0" dirty="0" smtClean="0"/>
              <a:t>]."</a:t>
            </a:r>
          </a:p>
          <a:p>
            <a:pPr marL="358775" indent="0">
              <a:spcBef>
                <a:spcPts val="0"/>
              </a:spcBef>
              <a:buNone/>
              <a:defRPr/>
            </a:pPr>
            <a:endParaRPr lang="en-GB" sz="1200" dirty="0"/>
          </a:p>
          <a:p>
            <a:pPr marL="182563" indent="0">
              <a:buFontTx/>
              <a:buNone/>
              <a:defRPr/>
            </a:pPr>
            <a:endParaRPr lang="en-GB" altLang="de-DE" sz="20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216" y="2712713"/>
            <a:ext cx="185896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6141" y="1268976"/>
            <a:ext cx="7664824" cy="461665"/>
          </a:xfrm>
          <a:prstGeom prst="rect">
            <a:avLst/>
          </a:prstGeom>
        </p:spPr>
        <p:txBody>
          <a:bodyPr wrap="square">
            <a:spAutoFit/>
          </a:bodyPr>
          <a:lstStyle/>
          <a:p>
            <a:r>
              <a:rPr lang="en-GB" sz="2400" b="1" kern="0" dirty="0">
                <a:solidFill>
                  <a:srgbClr val="434544"/>
                </a:solidFill>
                <a:ea typeface="Verdana" panose="020B0604030504040204" pitchFamily="34" charset="0"/>
                <a:cs typeface="Verdana" panose="020B0604030504040204" pitchFamily="34" charset="0"/>
              </a:rPr>
              <a:t>Communication in </a:t>
            </a:r>
            <a:r>
              <a:rPr lang="en-GB" sz="2400" b="1" kern="0" dirty="0" smtClean="0">
                <a:solidFill>
                  <a:srgbClr val="434544"/>
                </a:solidFill>
                <a:ea typeface="Verdana" panose="020B0604030504040204" pitchFamily="34" charset="0"/>
                <a:cs typeface="Verdana" panose="020B0604030504040204" pitchFamily="34" charset="0"/>
              </a:rPr>
              <a:t>H2020</a:t>
            </a:r>
            <a:endParaRPr lang="en-GB" dirty="0"/>
          </a:p>
        </p:txBody>
      </p:sp>
    </p:spTree>
    <p:extLst>
      <p:ext uri="{BB962C8B-B14F-4D97-AF65-F5344CB8AC3E}">
        <p14:creationId xmlns:p14="http://schemas.microsoft.com/office/powerpoint/2010/main" val="3328259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981200"/>
            <a:ext cx="8154950" cy="4610100"/>
          </a:xfrm>
        </p:spPr>
        <p:txBody>
          <a:bodyPr/>
          <a:lstStyle/>
          <a:p>
            <a:endParaRPr lang="en-GB" sz="800" dirty="0" smtClean="0"/>
          </a:p>
          <a:p>
            <a:r>
              <a:rPr lang="en-GB" sz="1900" b="1" dirty="0" smtClean="0"/>
              <a:t>Inform the Agency </a:t>
            </a:r>
            <a:r>
              <a:rPr lang="en-GB" sz="1900" dirty="0" smtClean="0"/>
              <a:t>about your communication activities, we can help you spread the word.</a:t>
            </a:r>
          </a:p>
          <a:p>
            <a:endParaRPr lang="en-GB" sz="800" dirty="0" smtClean="0"/>
          </a:p>
          <a:p>
            <a:r>
              <a:rPr lang="en-GB" sz="1900" dirty="0" smtClean="0"/>
              <a:t>Check out our </a:t>
            </a:r>
            <a:r>
              <a:rPr lang="en-GB" sz="1900" dirty="0" smtClean="0">
                <a:hlinkClick r:id="rId2"/>
              </a:rPr>
              <a:t>Communication Toolkit </a:t>
            </a:r>
            <a:r>
              <a:rPr lang="en-GB" sz="1900" dirty="0" smtClean="0"/>
              <a:t>for more information</a:t>
            </a:r>
          </a:p>
          <a:p>
            <a:r>
              <a:rPr lang="en-GB" sz="1800" dirty="0">
                <a:hlinkClick r:id="rId3"/>
              </a:rPr>
              <a:t>60-minute workout to increase the communication impact of your project - webinar </a:t>
            </a:r>
            <a:endParaRPr lang="en-GB" sz="1800" dirty="0" smtClean="0"/>
          </a:p>
          <a:p>
            <a:endParaRPr lang="en-GB" sz="1800" dirty="0"/>
          </a:p>
        </p:txBody>
      </p:sp>
      <p:sp>
        <p:nvSpPr>
          <p:cNvPr id="4" name="Rectangle 3"/>
          <p:cNvSpPr/>
          <p:nvPr/>
        </p:nvSpPr>
        <p:spPr>
          <a:xfrm>
            <a:off x="726141" y="1268976"/>
            <a:ext cx="7664824" cy="461665"/>
          </a:xfrm>
          <a:prstGeom prst="rect">
            <a:avLst/>
          </a:prstGeom>
        </p:spPr>
        <p:txBody>
          <a:bodyPr wrap="square">
            <a:spAutoFit/>
          </a:bodyPr>
          <a:lstStyle/>
          <a:p>
            <a:r>
              <a:rPr lang="en-GB" sz="2400" b="1" kern="0" dirty="0">
                <a:solidFill>
                  <a:srgbClr val="434544"/>
                </a:solidFill>
                <a:ea typeface="Verdana" panose="020B0604030504040204" pitchFamily="34" charset="0"/>
                <a:cs typeface="Verdana" panose="020B0604030504040204" pitchFamily="34" charset="0"/>
              </a:rPr>
              <a:t>Communication in </a:t>
            </a:r>
            <a:r>
              <a:rPr lang="en-GB" sz="2400" b="1" kern="0" dirty="0" smtClean="0">
                <a:solidFill>
                  <a:srgbClr val="434544"/>
                </a:solidFill>
                <a:ea typeface="Verdana" panose="020B0604030504040204" pitchFamily="34" charset="0"/>
                <a:cs typeface="Verdana" panose="020B0604030504040204" pitchFamily="34" charset="0"/>
              </a:rPr>
              <a:t>H2020</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4057651"/>
            <a:ext cx="4356000" cy="200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191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Events Organized by EASME/EC</a:t>
            </a:r>
            <a:endParaRPr lang="en-GB" dirty="0"/>
          </a:p>
        </p:txBody>
      </p:sp>
      <p:sp>
        <p:nvSpPr>
          <p:cNvPr id="3" name="Content Placeholder 2"/>
          <p:cNvSpPr>
            <a:spLocks noGrp="1"/>
          </p:cNvSpPr>
          <p:nvPr>
            <p:ph idx="1"/>
          </p:nvPr>
        </p:nvSpPr>
        <p:spPr>
          <a:xfrm>
            <a:off x="609600" y="2492375"/>
            <a:ext cx="8229600" cy="3529013"/>
          </a:xfrm>
        </p:spPr>
        <p:txBody>
          <a:bodyPr/>
          <a:lstStyle/>
          <a:p>
            <a:pPr>
              <a:lnSpc>
                <a:spcPct val="200000"/>
              </a:lnSpc>
            </a:pPr>
            <a:r>
              <a:rPr lang="en-GB" b="1" dirty="0"/>
              <a:t>Arctic Workshop </a:t>
            </a:r>
            <a:r>
              <a:rPr lang="en-GB" dirty="0" smtClean="0"/>
              <a:t>in Brussels, 29 </a:t>
            </a:r>
            <a:r>
              <a:rPr lang="en-GB" dirty="0"/>
              <a:t>and 30 </a:t>
            </a:r>
            <a:r>
              <a:rPr lang="en-GB" dirty="0" smtClean="0"/>
              <a:t>March </a:t>
            </a:r>
            <a:r>
              <a:rPr lang="en-GB" dirty="0"/>
              <a:t>2017.</a:t>
            </a:r>
          </a:p>
          <a:p>
            <a:pPr>
              <a:lnSpc>
                <a:spcPct val="200000"/>
              </a:lnSpc>
            </a:pPr>
            <a:r>
              <a:rPr lang="en-GB" dirty="0" smtClean="0"/>
              <a:t>GEO European Project Workshop, Helsinki, 19-21 June</a:t>
            </a:r>
          </a:p>
          <a:p>
            <a:pPr>
              <a:lnSpc>
                <a:spcPct val="200000"/>
              </a:lnSpc>
            </a:pPr>
            <a:r>
              <a:rPr lang="en-GB" dirty="0" smtClean="0"/>
              <a:t>Climate Modelling Workshop, Brussels, May - June</a:t>
            </a:r>
            <a:endParaRPr lang="en-GB" dirty="0"/>
          </a:p>
        </p:txBody>
      </p:sp>
    </p:spTree>
    <p:extLst>
      <p:ext uri="{BB962C8B-B14F-4D97-AF65-F5344CB8AC3E}">
        <p14:creationId xmlns:p14="http://schemas.microsoft.com/office/powerpoint/2010/main" val="83854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599" y="1123443"/>
            <a:ext cx="7924801" cy="936625"/>
          </a:xfrm>
        </p:spPr>
        <p:txBody>
          <a:bodyPr/>
          <a:lstStyle/>
          <a:p>
            <a:pPr algn="ctr"/>
            <a:r>
              <a:rPr lang="en-GB" sz="2800" b="1" dirty="0" smtClean="0">
                <a:solidFill>
                  <a:schemeClr val="tx1"/>
                </a:solidFill>
              </a:rPr>
              <a:t>Project timeline and payments</a:t>
            </a:r>
            <a:endParaRPr lang="en-GB" sz="2800" b="1" dirty="0">
              <a:solidFill>
                <a:schemeClr val="tx1"/>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65342338"/>
              </p:ext>
            </p:extLst>
          </p:nvPr>
        </p:nvGraphicFramePr>
        <p:xfrm>
          <a:off x="609600" y="1846053"/>
          <a:ext cx="7950200" cy="417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3579681" y="1876426"/>
            <a:ext cx="5147333" cy="676274"/>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smtClean="0">
                <a:solidFill>
                  <a:schemeClr val="tx1"/>
                </a:solidFill>
              </a:rPr>
              <a:t>Pre-financing</a:t>
            </a:r>
            <a:r>
              <a:rPr lang="en-GB" sz="1600" dirty="0">
                <a:solidFill>
                  <a:schemeClr val="tx1"/>
                </a:solidFill>
              </a:rPr>
              <a:t>  </a:t>
            </a:r>
            <a:r>
              <a:rPr lang="en-GB" sz="1600" dirty="0" smtClean="0">
                <a:solidFill>
                  <a:schemeClr val="accent2">
                    <a:lumMod val="75000"/>
                  </a:schemeClr>
                </a:solidFill>
              </a:rPr>
              <a:t> </a:t>
            </a:r>
            <a:r>
              <a:rPr lang="en-GB" sz="1600" dirty="0">
                <a:solidFill>
                  <a:schemeClr val="tx1"/>
                </a:solidFill>
              </a:rPr>
              <a:t>€ 8,261,368.95</a:t>
            </a:r>
          </a:p>
        </p:txBody>
      </p:sp>
      <p:sp>
        <p:nvSpPr>
          <p:cNvPr id="15" name="Rectangle 14"/>
          <p:cNvSpPr/>
          <p:nvPr/>
        </p:nvSpPr>
        <p:spPr>
          <a:xfrm>
            <a:off x="3568805" y="2686050"/>
            <a:ext cx="5157654" cy="1038225"/>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a:solidFill>
                  <a:schemeClr val="tx1"/>
                </a:solidFill>
              </a:rPr>
              <a:t>Submitted max. 60 days after the end of the reporting period </a:t>
            </a:r>
            <a:r>
              <a:rPr lang="en-GB" sz="1600" b="1" dirty="0" smtClean="0">
                <a:solidFill>
                  <a:schemeClr val="tx1"/>
                </a:solidFill>
              </a:rPr>
              <a:t>(M18)</a:t>
            </a:r>
            <a:endParaRPr lang="en-GB" sz="1600" b="1" dirty="0">
              <a:solidFill>
                <a:schemeClr val="tx1"/>
              </a:solidFill>
            </a:endParaRPr>
          </a:p>
          <a:p>
            <a:pPr defTabSz="457200" fontAlgn="auto">
              <a:spcBef>
                <a:spcPts val="0"/>
              </a:spcBef>
              <a:spcAft>
                <a:spcPts val="0"/>
              </a:spcAft>
            </a:pPr>
            <a:r>
              <a:rPr lang="en-GB" sz="1600" dirty="0">
                <a:solidFill>
                  <a:schemeClr val="tx1"/>
                </a:solidFill>
              </a:rPr>
              <a:t>Paid within max. 90 days of receipt of 1st periodic report </a:t>
            </a:r>
            <a:r>
              <a:rPr lang="en-GB" sz="1600" dirty="0" smtClean="0">
                <a:solidFill>
                  <a:schemeClr val="tx1"/>
                </a:solidFill>
              </a:rPr>
              <a:t> </a:t>
            </a:r>
            <a:endParaRPr lang="en-GB" sz="1600" dirty="0">
              <a:solidFill>
                <a:schemeClr val="tx1"/>
              </a:solidFill>
            </a:endParaRPr>
          </a:p>
        </p:txBody>
      </p:sp>
      <p:sp>
        <p:nvSpPr>
          <p:cNvPr id="10" name="Rectangle 9"/>
          <p:cNvSpPr/>
          <p:nvPr/>
        </p:nvSpPr>
        <p:spPr>
          <a:xfrm>
            <a:off x="3581955" y="3962400"/>
            <a:ext cx="5144504" cy="1000125"/>
          </a:xfrm>
          <a:prstGeom prst="rect">
            <a:avLst/>
          </a:prstGeom>
          <a:ln>
            <a:solidFill>
              <a:srgbClr val="5BB974"/>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smtClean="0">
                <a:solidFill>
                  <a:schemeClr val="tx1"/>
                </a:solidFill>
              </a:rPr>
              <a:t>Submitted max. 60 days after the end of the </a:t>
            </a:r>
            <a:r>
              <a:rPr lang="en-GB" sz="1600" dirty="0">
                <a:solidFill>
                  <a:schemeClr val="tx1"/>
                </a:solidFill>
              </a:rPr>
              <a:t>reporting period </a:t>
            </a:r>
            <a:r>
              <a:rPr lang="en-GB" sz="1600" b="1" dirty="0" smtClean="0">
                <a:solidFill>
                  <a:schemeClr val="tx1"/>
                </a:solidFill>
              </a:rPr>
              <a:t>(M36)</a:t>
            </a:r>
            <a:endParaRPr lang="en-GB" sz="1600" b="1" kern="0" dirty="0">
              <a:solidFill>
                <a:schemeClr val="tx1"/>
              </a:solidFill>
            </a:endParaRPr>
          </a:p>
          <a:p>
            <a:pPr defTabSz="457200" fontAlgn="auto">
              <a:spcBef>
                <a:spcPts val="0"/>
              </a:spcBef>
              <a:spcAft>
                <a:spcPts val="0"/>
              </a:spcAft>
            </a:pPr>
            <a:r>
              <a:rPr lang="en-GB" sz="1600" b="0" dirty="0" smtClean="0">
                <a:solidFill>
                  <a:schemeClr val="tx1"/>
                </a:solidFill>
              </a:rPr>
              <a:t>Paid within max. 90 days of receipt of 2</a:t>
            </a:r>
            <a:r>
              <a:rPr lang="en-GB" sz="1600" b="0" baseline="30000" dirty="0" smtClean="0">
                <a:solidFill>
                  <a:schemeClr val="tx1"/>
                </a:solidFill>
              </a:rPr>
              <a:t>nd</a:t>
            </a:r>
            <a:r>
              <a:rPr lang="en-GB" sz="1600" b="0" dirty="0" smtClean="0">
                <a:solidFill>
                  <a:schemeClr val="tx1"/>
                </a:solidFill>
              </a:rPr>
              <a:t> </a:t>
            </a:r>
            <a:r>
              <a:rPr lang="en-GB" sz="1600" dirty="0" smtClean="0">
                <a:solidFill>
                  <a:schemeClr val="tx1"/>
                </a:solidFill>
              </a:rPr>
              <a:t>periodic report</a:t>
            </a:r>
            <a:endParaRPr lang="en-GB" sz="1600" dirty="0">
              <a:solidFill>
                <a:schemeClr val="tx1"/>
              </a:solidFill>
            </a:endParaRPr>
          </a:p>
        </p:txBody>
      </p:sp>
      <p:sp>
        <p:nvSpPr>
          <p:cNvPr id="2" name="Rounded Rectangle 1"/>
          <p:cNvSpPr/>
          <p:nvPr/>
        </p:nvSpPr>
        <p:spPr bwMode="auto">
          <a:xfrm>
            <a:off x="1352550" y="5816626"/>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Rectangle 16"/>
          <p:cNvSpPr/>
          <p:nvPr/>
        </p:nvSpPr>
        <p:spPr>
          <a:xfrm>
            <a:off x="3582510" y="5057775"/>
            <a:ext cx="5144504" cy="933450"/>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a:solidFill>
                  <a:schemeClr val="tx1"/>
                </a:solidFill>
              </a:rPr>
              <a:t>Submitted max</a:t>
            </a:r>
            <a:r>
              <a:rPr lang="en-GB" sz="1600" dirty="0" smtClean="0">
                <a:solidFill>
                  <a:schemeClr val="tx1"/>
                </a:solidFill>
              </a:rPr>
              <a:t>. 60 days after the end of the </a:t>
            </a:r>
            <a:r>
              <a:rPr lang="en-GB" sz="1600" dirty="0">
                <a:solidFill>
                  <a:schemeClr val="tx1"/>
                </a:solidFill>
              </a:rPr>
              <a:t>reporting period </a:t>
            </a:r>
            <a:r>
              <a:rPr lang="en-GB" sz="1600" b="1" dirty="0" smtClean="0">
                <a:solidFill>
                  <a:schemeClr val="tx1"/>
                </a:solidFill>
              </a:rPr>
              <a:t>(M51)</a:t>
            </a:r>
            <a:endParaRPr lang="en-GB" sz="1600" b="1" kern="0" dirty="0">
              <a:solidFill>
                <a:schemeClr val="tx1"/>
              </a:solidFill>
            </a:endParaRPr>
          </a:p>
          <a:p>
            <a:pPr defTabSz="457200" fontAlgn="auto">
              <a:spcBef>
                <a:spcPts val="0"/>
              </a:spcBef>
              <a:spcAft>
                <a:spcPts val="0"/>
              </a:spcAft>
            </a:pPr>
            <a:r>
              <a:rPr lang="en-GB" sz="1600" b="0" dirty="0" smtClean="0">
                <a:solidFill>
                  <a:schemeClr val="tx1"/>
                </a:solidFill>
              </a:rPr>
              <a:t>Paid within max. 90 days of receipt of 3d </a:t>
            </a:r>
            <a:r>
              <a:rPr lang="en-GB" sz="1600" dirty="0" smtClean="0">
                <a:solidFill>
                  <a:schemeClr val="tx1"/>
                </a:solidFill>
              </a:rPr>
              <a:t>periodic report</a:t>
            </a:r>
            <a:endParaRPr lang="en-GB" sz="1600" dirty="0">
              <a:solidFill>
                <a:schemeClr val="tx1"/>
              </a:solidFill>
            </a:endParaRPr>
          </a:p>
        </p:txBody>
      </p:sp>
    </p:spTree>
    <p:extLst>
      <p:ext uri="{BB962C8B-B14F-4D97-AF65-F5344CB8AC3E}">
        <p14:creationId xmlns:p14="http://schemas.microsoft.com/office/powerpoint/2010/main" val="181609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457" y="2747702"/>
            <a:ext cx="3934210" cy="262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28" y="1335336"/>
            <a:ext cx="4704929" cy="720080"/>
          </a:xfrm>
          <a:prstGeom prst="rect">
            <a:avLst/>
          </a:prstGeom>
        </p:spPr>
        <p:txBody>
          <a:bodyPr/>
          <a:lstStyle/>
          <a:p>
            <a:pPr marL="358775" indent="-358775" eaLnBrk="0" hangingPunct="0"/>
            <a:r>
              <a:rPr lang="fr-BE" sz="3000" dirty="0" err="1">
                <a:solidFill>
                  <a:schemeClr val="bg1">
                    <a:lumMod val="25000"/>
                  </a:schemeClr>
                </a:solidFill>
                <a:latin typeface="+mj-lt"/>
                <a:ea typeface="+mj-ea"/>
                <a:cs typeface="+mj-cs"/>
              </a:rPr>
              <a:t>Working</a:t>
            </a:r>
            <a:r>
              <a:rPr lang="fr-BE" sz="3000" dirty="0">
                <a:solidFill>
                  <a:schemeClr val="bg1">
                    <a:lumMod val="25000"/>
                  </a:schemeClr>
                </a:solidFill>
                <a:latin typeface="+mj-lt"/>
                <a:ea typeface="+mj-ea"/>
                <a:cs typeface="+mj-cs"/>
              </a:rPr>
              <a:t> </a:t>
            </a:r>
            <a:r>
              <a:rPr lang="fr-BE" sz="3000" dirty="0" err="1">
                <a:solidFill>
                  <a:schemeClr val="bg1">
                    <a:lumMod val="25000"/>
                  </a:schemeClr>
                </a:solidFill>
                <a:latin typeface="+mj-lt"/>
                <a:ea typeface="+mj-ea"/>
                <a:cs typeface="+mj-cs"/>
              </a:rPr>
              <a:t>together</a:t>
            </a:r>
            <a:endParaRPr lang="en-GB" sz="3000" dirty="0">
              <a:solidFill>
                <a:schemeClr val="bg1">
                  <a:lumMod val="25000"/>
                </a:schemeClr>
              </a:solidFill>
              <a:latin typeface="+mj-lt"/>
              <a:ea typeface="+mj-ea"/>
              <a:cs typeface="+mj-cs"/>
            </a:endParaRPr>
          </a:p>
        </p:txBody>
      </p:sp>
      <p:sp>
        <p:nvSpPr>
          <p:cNvPr id="8" name="Content Placeholder 2"/>
          <p:cNvSpPr txBox="1">
            <a:spLocks/>
          </p:cNvSpPr>
          <p:nvPr/>
        </p:nvSpPr>
        <p:spPr bwMode="auto">
          <a:xfrm>
            <a:off x="86297" y="2420888"/>
            <a:ext cx="4992960" cy="3744416"/>
          </a:xfrm>
          <a:prstGeom prst="rect">
            <a:avLst/>
          </a:prstGeom>
        </p:spPr>
        <p:txBody>
          <a:bodyPr/>
          <a:lstStyle>
            <a:lvl1pPr marL="342900" indent="-342900" eaLnBrk="0" hangingPunct="0">
              <a:spcBef>
                <a:spcPct val="20000"/>
              </a:spcBef>
              <a:buClr>
                <a:schemeClr val="tx1">
                  <a:lumMod val="65000"/>
                  <a:lumOff val="35000"/>
                </a:schemeClr>
              </a:buClr>
              <a:buFontTx/>
              <a:buChar char="•"/>
              <a:defRPr sz="2400" b="0" i="1">
                <a:solidFill>
                  <a:schemeClr val="tx1">
                    <a:lumMod val="65000"/>
                    <a:lumOff val="35000"/>
                  </a:schemeClr>
                </a:solidFill>
                <a:latin typeface="+mn-lt"/>
              </a:defRPr>
            </a:lvl1pPr>
            <a:lvl2pPr marL="742950" indent="-285750" eaLnBrk="0" hangingPunct="0">
              <a:spcBef>
                <a:spcPct val="20000"/>
              </a:spcBef>
              <a:buClr>
                <a:schemeClr val="tx1">
                  <a:lumMod val="65000"/>
                  <a:lumOff val="35000"/>
                </a:schemeClr>
              </a:buClr>
              <a:buChar char="•"/>
              <a:defRPr sz="2000">
                <a:solidFill>
                  <a:schemeClr val="tx1">
                    <a:lumMod val="65000"/>
                    <a:lumOff val="35000"/>
                  </a:schemeClr>
                </a:solidFill>
                <a:latin typeface="+mn-lt"/>
              </a:defRPr>
            </a:lvl2pPr>
            <a:lvl3pPr marL="1143000" indent="-228600" eaLnBrk="0" hangingPunct="0">
              <a:spcBef>
                <a:spcPct val="20000"/>
              </a:spcBef>
              <a:defRPr sz="1400">
                <a:solidFill>
                  <a:schemeClr val="tx1">
                    <a:lumMod val="65000"/>
                    <a:lumOff val="35000"/>
                  </a:schemeClr>
                </a:solidFill>
                <a:latin typeface="+mn-lt"/>
              </a:defRPr>
            </a:lvl3pPr>
            <a:lvl4pPr marL="1600200" indent="-228600" eaLnBrk="0" hangingPunct="0">
              <a:spcBef>
                <a:spcPct val="20000"/>
              </a:spcBef>
              <a:buChar char="–"/>
              <a:defRPr sz="2000">
                <a:solidFill>
                  <a:schemeClr val="tx1">
                    <a:lumMod val="65000"/>
                    <a:lumOff val="35000"/>
                  </a:schemeClr>
                </a:solidFill>
                <a:latin typeface="Arial" charset="0"/>
              </a:defRPr>
            </a:lvl4pPr>
            <a:lvl5pPr marL="2057400" indent="-228600" eaLnBrk="0" hangingPunct="0">
              <a:spcBef>
                <a:spcPct val="20000"/>
              </a:spcBef>
              <a:buChar char="»"/>
              <a:defRPr sz="2000">
                <a:solidFill>
                  <a:schemeClr val="tx1">
                    <a:lumMod val="65000"/>
                    <a:lumOff val="35000"/>
                  </a:schemeClr>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r>
              <a:rPr lang="en-US" altLang="en-US" i="0" dirty="0">
                <a:solidFill>
                  <a:schemeClr val="bg1">
                    <a:lumMod val="25000"/>
                  </a:schemeClr>
                </a:solidFill>
              </a:rPr>
              <a:t>DG RDT concentrates on policy </a:t>
            </a:r>
            <a:r>
              <a:rPr lang="en-GB" altLang="en-US" i="0" dirty="0">
                <a:solidFill>
                  <a:schemeClr val="bg1">
                    <a:lumMod val="25000"/>
                  </a:schemeClr>
                </a:solidFill>
              </a:rPr>
              <a:t>objectives in designing the research programme</a:t>
            </a:r>
          </a:p>
          <a:p>
            <a:r>
              <a:rPr lang="en-US" altLang="en-US" i="0" dirty="0" smtClean="0">
                <a:solidFill>
                  <a:schemeClr val="bg1">
                    <a:lumMod val="25000"/>
                  </a:schemeClr>
                </a:solidFill>
              </a:rPr>
              <a:t>Agency </a:t>
            </a:r>
            <a:r>
              <a:rPr lang="en-US" altLang="en-US" i="0" dirty="0">
                <a:solidFill>
                  <a:schemeClr val="bg1">
                    <a:lumMod val="25000"/>
                  </a:schemeClr>
                </a:solidFill>
              </a:rPr>
              <a:t>focus on the implementation of the research </a:t>
            </a:r>
            <a:r>
              <a:rPr lang="en-US" altLang="en-US" i="0" dirty="0" err="1">
                <a:solidFill>
                  <a:schemeClr val="bg1">
                    <a:lumMod val="25000"/>
                  </a:schemeClr>
                </a:solidFill>
              </a:rPr>
              <a:t>programme</a:t>
            </a:r>
            <a:endParaRPr lang="en-US" altLang="en-US" i="0" dirty="0">
              <a:solidFill>
                <a:schemeClr val="bg1">
                  <a:lumMod val="25000"/>
                </a:schemeClr>
              </a:solidFill>
            </a:endParaRPr>
          </a:p>
          <a:p>
            <a:r>
              <a:rPr lang="en-US" altLang="en-US" i="0" dirty="0" smtClean="0">
                <a:solidFill>
                  <a:schemeClr val="bg1">
                    <a:lumMod val="25000"/>
                  </a:schemeClr>
                </a:solidFill>
              </a:rPr>
              <a:t>Regular exchange</a:t>
            </a:r>
            <a:endParaRPr lang="en-US" altLang="en-US" i="0" dirty="0">
              <a:solidFill>
                <a:schemeClr val="bg1">
                  <a:lumMod val="25000"/>
                </a:schemeClr>
              </a:solidFill>
            </a:endParaRPr>
          </a:p>
        </p:txBody>
      </p:sp>
    </p:spTree>
    <p:extLst>
      <p:ext uri="{BB962C8B-B14F-4D97-AF65-F5344CB8AC3E}">
        <p14:creationId xmlns:p14="http://schemas.microsoft.com/office/powerpoint/2010/main" val="2234033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939978" y="1412776"/>
            <a:ext cx="7264045" cy="1037531"/>
          </a:xfrm>
        </p:spPr>
        <p:txBody>
          <a:bodyPr/>
          <a:lstStyle/>
          <a:p>
            <a:pPr algn="ctr"/>
            <a:r>
              <a:rPr lang="en-GB" b="1" dirty="0" smtClean="0">
                <a:solidFill>
                  <a:schemeClr val="tx1"/>
                </a:solidFill>
              </a:rPr>
              <a:t>Periodic and continuous reporting</a:t>
            </a:r>
            <a:endParaRPr lang="en-GB" b="1" dirty="0">
              <a:solidFill>
                <a:schemeClr val="tx1"/>
              </a:solidFill>
            </a:endParaRPr>
          </a:p>
        </p:txBody>
      </p:sp>
      <p:sp>
        <p:nvSpPr>
          <p:cNvPr id="5" name="TextBox 4"/>
          <p:cNvSpPr txBox="1"/>
          <p:nvPr/>
        </p:nvSpPr>
        <p:spPr>
          <a:xfrm>
            <a:off x="478664" y="2449931"/>
            <a:ext cx="3744416" cy="240065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kern="0" dirty="0" smtClean="0">
                <a:solidFill>
                  <a:schemeClr val="tx1"/>
                </a:solidFill>
                <a:latin typeface="Verdana"/>
              </a:rPr>
              <a:t>Periodic and final reports </a:t>
            </a:r>
            <a:r>
              <a:rPr lang="en-GB" sz="2000" b="0" kern="0" dirty="0" smtClean="0">
                <a:solidFill>
                  <a:schemeClr val="tx1"/>
                </a:solidFill>
                <a:latin typeface="Verdana"/>
              </a:rPr>
              <a:t>to EC, payment requests</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kern="0" dirty="0" smtClean="0">
                <a:solidFill>
                  <a:schemeClr val="tx1"/>
                </a:solidFill>
                <a:latin typeface="Verdana"/>
              </a:rPr>
              <a:t>3</a:t>
            </a:r>
            <a:r>
              <a:rPr lang="en-GB" sz="2000" b="0" kern="0" dirty="0" smtClean="0">
                <a:solidFill>
                  <a:schemeClr val="tx1"/>
                </a:solidFill>
                <a:latin typeface="Verdana"/>
              </a:rPr>
              <a:t> reporting periods (18-36-60)</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b="0" kern="0" dirty="0" smtClean="0">
                <a:solidFill>
                  <a:schemeClr val="tx1"/>
                </a:solidFill>
                <a:latin typeface="Verdana"/>
              </a:rPr>
              <a:t>Article </a:t>
            </a:r>
            <a:r>
              <a:rPr lang="en-GB" sz="2000" b="0" kern="0" dirty="0">
                <a:solidFill>
                  <a:schemeClr val="tx1"/>
                </a:solidFill>
                <a:latin typeface="Verdana"/>
              </a:rPr>
              <a:t>20 </a:t>
            </a:r>
            <a:r>
              <a:rPr lang="en-GB" sz="2000" b="0" kern="0" dirty="0" smtClean="0">
                <a:solidFill>
                  <a:schemeClr val="tx1"/>
                </a:solidFill>
                <a:latin typeface="Verdana"/>
              </a:rPr>
              <a:t>(GA)</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Ø"/>
            </a:pPr>
            <a:endParaRPr lang="en-GB" sz="2000" b="0" kern="0" dirty="0">
              <a:solidFill>
                <a:schemeClr val="tx1"/>
              </a:solidFill>
              <a:latin typeface="Verdana"/>
            </a:endParaRPr>
          </a:p>
        </p:txBody>
      </p:sp>
      <p:sp>
        <p:nvSpPr>
          <p:cNvPr id="6" name="TextBox 5"/>
          <p:cNvSpPr txBox="1"/>
          <p:nvPr/>
        </p:nvSpPr>
        <p:spPr>
          <a:xfrm>
            <a:off x="4882775" y="2444494"/>
            <a:ext cx="3816424" cy="236988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kern="0" dirty="0" smtClean="0">
                <a:solidFill>
                  <a:schemeClr val="tx1"/>
                </a:solidFill>
                <a:latin typeface="Verdana"/>
              </a:rPr>
              <a:t>Continuous submission of deliverables, milestones</a:t>
            </a:r>
            <a:r>
              <a:rPr lang="en-GB" sz="2000" b="0" kern="0" dirty="0" smtClean="0">
                <a:solidFill>
                  <a:schemeClr val="tx1"/>
                </a:solidFill>
                <a:latin typeface="Verdana"/>
              </a:rPr>
              <a:t>, etc.</a:t>
            </a:r>
            <a:endParaRPr lang="en-GB" sz="2000" b="0" kern="0" dirty="0">
              <a:solidFill>
                <a:schemeClr val="tx1"/>
              </a:solidFill>
              <a:latin typeface="Verdana"/>
            </a:endParaRP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b="0" kern="0" dirty="0" smtClean="0">
                <a:solidFill>
                  <a:schemeClr val="tx1"/>
                </a:solidFill>
                <a:latin typeface="Verdana"/>
              </a:rPr>
              <a:t>Throughout the action</a:t>
            </a:r>
            <a:endParaRPr lang="en-GB" sz="2000" b="0" kern="0" dirty="0">
              <a:solidFill>
                <a:schemeClr val="tx1"/>
              </a:solidFill>
              <a:latin typeface="Verdana"/>
            </a:endParaRP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b="0" kern="0" dirty="0" smtClean="0">
                <a:solidFill>
                  <a:schemeClr val="tx1"/>
                </a:solidFill>
                <a:latin typeface="Verdana"/>
              </a:rPr>
              <a:t>Article 19 (GA)   </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Ø"/>
            </a:pPr>
            <a:endParaRPr lang="en-GB" sz="1800" b="0" kern="0" dirty="0" smtClean="0">
              <a:solidFill>
                <a:schemeClr val="tx1"/>
              </a:solidFill>
              <a:latin typeface="Verdana"/>
            </a:endParaRPr>
          </a:p>
        </p:txBody>
      </p:sp>
      <p:cxnSp>
        <p:nvCxnSpPr>
          <p:cNvPr id="7" name="Straight Arrow Connector 6"/>
          <p:cNvCxnSpPr/>
          <p:nvPr/>
        </p:nvCxnSpPr>
        <p:spPr bwMode="auto">
          <a:xfrm flipH="1">
            <a:off x="2915816" y="1886121"/>
            <a:ext cx="1224136" cy="396044"/>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bwMode="auto">
          <a:xfrm>
            <a:off x="4572000" y="1903957"/>
            <a:ext cx="1420890" cy="396044"/>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2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reporting</a:t>
            </a:r>
            <a:endParaRPr lang="en-GB" dirty="0"/>
          </a:p>
        </p:txBody>
      </p:sp>
      <p:sp>
        <p:nvSpPr>
          <p:cNvPr id="4" name="Content Placeholder 1"/>
          <p:cNvSpPr>
            <a:spLocks noGrp="1"/>
          </p:cNvSpPr>
          <p:nvPr>
            <p:ph idx="1"/>
          </p:nvPr>
        </p:nvSpPr>
        <p:spPr/>
        <p:txBody>
          <a:bodyPr/>
          <a:lstStyle/>
          <a:p>
            <a:pPr marL="0" indent="0">
              <a:buNone/>
            </a:pPr>
            <a:r>
              <a:rPr lang="en-GB" b="1" i="0" dirty="0" smtClean="0"/>
              <a:t>Keep records and supporting documents </a:t>
            </a:r>
            <a:r>
              <a:rPr lang="en-GB" i="0" dirty="0" smtClean="0"/>
              <a:t>(Art. 18) </a:t>
            </a:r>
          </a:p>
          <a:p>
            <a:pPr>
              <a:spcBef>
                <a:spcPts val="1200"/>
              </a:spcBef>
            </a:pPr>
            <a:r>
              <a:rPr lang="en-GB" b="1" i="0" dirty="0" smtClean="0"/>
              <a:t>Costs</a:t>
            </a:r>
            <a:r>
              <a:rPr lang="en-GB" i="0" dirty="0" smtClean="0"/>
              <a:t> </a:t>
            </a:r>
            <a:r>
              <a:rPr lang="en-GB" i="0" dirty="0"/>
              <a:t>must be </a:t>
            </a:r>
            <a:r>
              <a:rPr lang="en-GB" b="1" i="0" dirty="0"/>
              <a:t>actually</a:t>
            </a:r>
            <a:r>
              <a:rPr lang="en-GB" i="0" dirty="0"/>
              <a:t> </a:t>
            </a:r>
            <a:r>
              <a:rPr lang="en-GB" b="1" i="0" dirty="0"/>
              <a:t>incurred</a:t>
            </a:r>
            <a:r>
              <a:rPr lang="en-GB" i="0" dirty="0"/>
              <a:t> by the beneficiary: i.e. only what is in the beneficiaries (or TP) books is eligible</a:t>
            </a:r>
          </a:p>
          <a:p>
            <a:pPr>
              <a:spcBef>
                <a:spcPts val="1200"/>
              </a:spcBef>
            </a:pPr>
            <a:r>
              <a:rPr lang="en-GB" i="0" dirty="0" smtClean="0"/>
              <a:t>Records for </a:t>
            </a:r>
            <a:r>
              <a:rPr lang="en-GB" i="0" dirty="0"/>
              <a:t>p</a:t>
            </a:r>
            <a:r>
              <a:rPr lang="en-GB" i="0" dirty="0" smtClean="0"/>
              <a:t>ersonnel costs – </a:t>
            </a:r>
            <a:r>
              <a:rPr lang="en-GB" b="1" i="0" dirty="0" smtClean="0"/>
              <a:t>Timesheets</a:t>
            </a:r>
            <a:r>
              <a:rPr lang="en-GB" i="0" dirty="0" smtClean="0"/>
              <a:t> (except for staff working full time for the project)</a:t>
            </a:r>
          </a:p>
          <a:p>
            <a:pPr>
              <a:spcBef>
                <a:spcPts val="1200"/>
              </a:spcBef>
            </a:pPr>
            <a:r>
              <a:rPr lang="en-GB" i="0" dirty="0" smtClean="0"/>
              <a:t>Webinar with FO on details can be provided.</a:t>
            </a:r>
          </a:p>
          <a:p>
            <a:endParaRPr lang="en-GB" i="0" dirty="0" smtClean="0"/>
          </a:p>
          <a:p>
            <a:pPr marL="0" indent="0" eaLnBrk="1" hangingPunct="1">
              <a:spcBef>
                <a:spcPct val="0"/>
              </a:spcBef>
              <a:buNone/>
            </a:pPr>
            <a:r>
              <a:rPr lang="en-GB" altLang="en-US" sz="1600" i="0" dirty="0"/>
              <a:t>Find out </a:t>
            </a:r>
            <a:r>
              <a:rPr lang="en-GB" altLang="en-US" sz="1600" i="0" dirty="0" smtClean="0"/>
              <a:t>more </a:t>
            </a:r>
            <a:r>
              <a:rPr lang="en-GB" altLang="en-US" sz="1600" i="0" dirty="0"/>
              <a:t>in annotated Model Grant Agreement </a:t>
            </a:r>
            <a:r>
              <a:rPr lang="en-GB" altLang="en-US" sz="1600" i="0" dirty="0" smtClean="0"/>
              <a:t>:</a:t>
            </a:r>
            <a:endParaRPr lang="en-GB" altLang="en-US" sz="1600" i="0" dirty="0"/>
          </a:p>
          <a:p>
            <a:pPr marL="0" indent="0" eaLnBrk="1" hangingPunct="1">
              <a:spcBef>
                <a:spcPct val="0"/>
              </a:spcBef>
              <a:buNone/>
            </a:pPr>
            <a:r>
              <a:rPr lang="en-GB" altLang="en-US" sz="1600" i="0" dirty="0">
                <a:hlinkClick r:id="rId2"/>
              </a:rPr>
              <a:t>http://</a:t>
            </a:r>
            <a:r>
              <a:rPr lang="en-GB" altLang="en-US" sz="1600" i="0" dirty="0" smtClean="0">
                <a:hlinkClick r:id="rId2"/>
              </a:rPr>
              <a:t>ec.europa.eu/research/participants/data/ref/h2020/grants_manual/amga/h2020-amga_en.pdf</a:t>
            </a:r>
            <a:endParaRPr lang="en-GB" altLang="en-US" sz="1600" i="0" dirty="0" smtClean="0"/>
          </a:p>
          <a:p>
            <a:pPr marL="0" indent="0" algn="ctr" eaLnBrk="1" hangingPunct="1">
              <a:spcBef>
                <a:spcPct val="0"/>
              </a:spcBef>
              <a:buNone/>
            </a:pPr>
            <a:endParaRPr lang="en-GB" i="0" dirty="0" smtClean="0"/>
          </a:p>
        </p:txBody>
      </p:sp>
    </p:spTree>
    <p:extLst>
      <p:ext uri="{BB962C8B-B14F-4D97-AF65-F5344CB8AC3E}">
        <p14:creationId xmlns:p14="http://schemas.microsoft.com/office/powerpoint/2010/main" val="147154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1520" y="2492896"/>
            <a:ext cx="8712968" cy="3816424"/>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GB" i="0" kern="0" dirty="0" smtClean="0"/>
              <a:t>Adhere to the principles of sustainability also in the way you run the project.</a:t>
            </a:r>
          </a:p>
          <a:p>
            <a:r>
              <a:rPr lang="en-GB" i="0" kern="0" dirty="0" smtClean="0"/>
              <a:t>Reduce the carbon footprint of the research system</a:t>
            </a:r>
          </a:p>
          <a:p>
            <a:pPr lvl="1"/>
            <a:r>
              <a:rPr lang="en-GB" kern="0" dirty="0" smtClean="0"/>
              <a:t>For example by organizing "green meetings", teleconferences instead of regular meetings, </a:t>
            </a:r>
            <a:r>
              <a:rPr lang="en-GB" kern="0" dirty="0" err="1" smtClean="0"/>
              <a:t>etc</a:t>
            </a:r>
            <a:endParaRPr lang="en-GB" kern="0" dirty="0" smtClean="0"/>
          </a:p>
          <a:p>
            <a:endParaRPr lang="en-GB" i="0" kern="0" dirty="0" smtClean="0"/>
          </a:p>
          <a:p>
            <a:endParaRPr lang="en-GB" i="0" kern="0" dirty="0" smtClean="0"/>
          </a:p>
          <a:p>
            <a:pPr marL="0" indent="0">
              <a:buFontTx/>
              <a:buNone/>
            </a:pPr>
            <a:endParaRPr lang="en-GB" sz="1800" i="0" kern="0" dirty="0" smtClean="0"/>
          </a:p>
          <a:p>
            <a:pPr marL="0" indent="0">
              <a:buFontTx/>
              <a:buNone/>
            </a:pPr>
            <a:r>
              <a:rPr lang="en-GB" sz="1800" i="0" kern="0" dirty="0" smtClean="0"/>
              <a:t>Find out more:</a:t>
            </a:r>
          </a:p>
          <a:p>
            <a:pPr marL="0" indent="0">
              <a:buFontTx/>
              <a:buNone/>
            </a:pPr>
            <a:r>
              <a:rPr lang="en-GB" sz="1800" i="0" kern="0" dirty="0" smtClean="0">
                <a:hlinkClick r:id="rId2"/>
              </a:rPr>
              <a:t>http://www.jpi-climate.eu/jpi-themes/climatefriendlyclimateresearch</a:t>
            </a:r>
            <a:endParaRPr lang="en-GB" sz="1800" i="0" kern="0" dirty="0" smtClean="0"/>
          </a:p>
          <a:p>
            <a:pPr marL="0" indent="0">
              <a:buFontTx/>
              <a:buNone/>
            </a:pPr>
            <a:endParaRPr lang="en-GB" i="0" kern="0" dirty="0"/>
          </a:p>
        </p:txBody>
      </p:sp>
      <p:sp>
        <p:nvSpPr>
          <p:cNvPr id="5" name="Titre 2"/>
          <p:cNvSpPr txBox="1">
            <a:spLocks/>
          </p:cNvSpPr>
          <p:nvPr/>
        </p:nvSpPr>
        <p:spPr>
          <a:xfrm>
            <a:off x="251520" y="1340769"/>
            <a:ext cx="8424936" cy="720080"/>
          </a:xfrm>
          <a:prstGeom prst="rect">
            <a:avLst/>
          </a:prstGeom>
        </p:spPr>
        <p:txBody>
          <a:bodyPr anchor="b"/>
          <a:lstStyle>
            <a:lvl1pPr marL="358775" indent="-358775" algn="l" rtl="0" eaLnBrk="0" fontAlgn="base" hangingPunct="0">
              <a:spcBef>
                <a:spcPct val="0"/>
              </a:spcBef>
              <a:spcAft>
                <a:spcPct val="0"/>
              </a:spcAft>
              <a:defRPr sz="2400" b="0">
                <a:solidFill>
                  <a:schemeClr val="tx1">
                    <a:lumMod val="65000"/>
                    <a:lumOff val="3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3200" b="1" dirty="0"/>
              <a:t>Climate-friendly </a:t>
            </a:r>
            <a:r>
              <a:rPr lang="en-GB" sz="3200" b="1" dirty="0" smtClean="0"/>
              <a:t>Climate Research</a:t>
            </a:r>
            <a:endParaRPr lang="en-GB" sz="3200" b="1" kern="0" dirty="0"/>
          </a:p>
        </p:txBody>
      </p:sp>
    </p:spTree>
    <p:extLst>
      <p:ext uri="{BB962C8B-B14F-4D97-AF65-F5344CB8AC3E}">
        <p14:creationId xmlns:p14="http://schemas.microsoft.com/office/powerpoint/2010/main" val="3096974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939978" y="1628800"/>
            <a:ext cx="7264045" cy="1037531"/>
          </a:xfrm>
        </p:spPr>
        <p:txBody>
          <a:bodyPr/>
          <a:lstStyle/>
          <a:p>
            <a:pPr algn="ctr"/>
            <a:r>
              <a:rPr lang="en-GB" b="1" dirty="0" smtClean="0">
                <a:solidFill>
                  <a:schemeClr val="tx1"/>
                </a:solidFill>
              </a:rPr>
              <a:t>Submission of deliverables</a:t>
            </a:r>
            <a:endParaRPr lang="en-GB" b="1" dirty="0">
              <a:solidFill>
                <a:schemeClr val="tx1"/>
              </a:solidFill>
            </a:endParaRPr>
          </a:p>
        </p:txBody>
      </p:sp>
      <p:graphicFrame>
        <p:nvGraphicFramePr>
          <p:cNvPr id="5" name="Diagram 4"/>
          <p:cNvGraphicFramePr/>
          <p:nvPr>
            <p:extLst>
              <p:ext uri="{D42A27DB-BD31-4B8C-83A1-F6EECF244321}">
                <p14:modId xmlns:p14="http://schemas.microsoft.com/office/powerpoint/2010/main" val="3048582498"/>
              </p:ext>
            </p:extLst>
          </p:nvPr>
        </p:nvGraphicFramePr>
        <p:xfrm>
          <a:off x="467544" y="2533352"/>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91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1011985" y="1504156"/>
            <a:ext cx="7264045" cy="1037531"/>
          </a:xfrm>
        </p:spPr>
        <p:txBody>
          <a:bodyPr/>
          <a:lstStyle/>
          <a:p>
            <a:pPr algn="ctr"/>
            <a:r>
              <a:rPr lang="en-GB" b="1" dirty="0" smtClean="0">
                <a:solidFill>
                  <a:schemeClr val="tx1"/>
                </a:solidFill>
              </a:rPr>
              <a:t>Submission of reports</a:t>
            </a:r>
            <a:endParaRPr lang="en-GB" b="1" dirty="0">
              <a:solidFill>
                <a:schemeClr val="tx1"/>
              </a:solidFill>
            </a:endParaRPr>
          </a:p>
        </p:txBody>
      </p:sp>
      <p:graphicFrame>
        <p:nvGraphicFramePr>
          <p:cNvPr id="5" name="Diagram 4"/>
          <p:cNvGraphicFramePr/>
          <p:nvPr>
            <p:extLst>
              <p:ext uri="{D42A27DB-BD31-4B8C-83A1-F6EECF244321}">
                <p14:modId xmlns:p14="http://schemas.microsoft.com/office/powerpoint/2010/main" val="2289347196"/>
              </p:ext>
            </p:extLst>
          </p:nvPr>
        </p:nvGraphicFramePr>
        <p:xfrm>
          <a:off x="683568" y="2389336"/>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88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1" y="1339850"/>
            <a:ext cx="8279999" cy="936625"/>
          </a:xfrm>
        </p:spPr>
        <p:txBody>
          <a:bodyPr/>
          <a:lstStyle/>
          <a:p>
            <a:pPr algn="ctr"/>
            <a:r>
              <a:rPr lang="en-GB" sz="2800" dirty="0" smtClean="0"/>
              <a:t>Summing Up</a:t>
            </a:r>
            <a:endParaRPr lang="en-GB" sz="2800" dirty="0"/>
          </a:p>
        </p:txBody>
      </p:sp>
      <p:sp>
        <p:nvSpPr>
          <p:cNvPr id="3" name="Content Placeholder 2"/>
          <p:cNvSpPr>
            <a:spLocks noGrp="1"/>
          </p:cNvSpPr>
          <p:nvPr>
            <p:ph idx="1"/>
          </p:nvPr>
        </p:nvSpPr>
        <p:spPr>
          <a:xfrm>
            <a:off x="592348" y="1781688"/>
            <a:ext cx="8279999" cy="4705376"/>
          </a:xfrm>
        </p:spPr>
        <p:txBody>
          <a:bodyPr/>
          <a:lstStyle/>
          <a:p>
            <a:pPr marL="457200" indent="-457200">
              <a:spcBef>
                <a:spcPts val="600"/>
              </a:spcBef>
              <a:spcAft>
                <a:spcPts val="600"/>
              </a:spcAft>
              <a:buFont typeface="+mj-lt"/>
              <a:buAutoNum type="arabicPeriod"/>
            </a:pPr>
            <a:r>
              <a:rPr lang="en-GB" dirty="0"/>
              <a:t>Seek collaborations</a:t>
            </a:r>
          </a:p>
          <a:p>
            <a:pPr marL="457200" indent="-457200">
              <a:spcBef>
                <a:spcPts val="600"/>
              </a:spcBef>
              <a:spcAft>
                <a:spcPts val="600"/>
              </a:spcAft>
              <a:buFont typeface="+mj-lt"/>
              <a:buAutoNum type="arabicPeriod"/>
            </a:pPr>
            <a:r>
              <a:rPr lang="en-GB" dirty="0" smtClean="0"/>
              <a:t>Transparent and regular communication with the Project Adviser</a:t>
            </a:r>
          </a:p>
          <a:p>
            <a:pPr marL="457200" indent="-457200">
              <a:spcBef>
                <a:spcPts val="600"/>
              </a:spcBef>
              <a:spcAft>
                <a:spcPts val="600"/>
              </a:spcAft>
              <a:buFont typeface="+mj-lt"/>
              <a:buAutoNum type="arabicPeriod"/>
            </a:pPr>
            <a:r>
              <a:rPr lang="en-GB" dirty="0" smtClean="0"/>
              <a:t>Communicate your action through </a:t>
            </a:r>
            <a:r>
              <a:rPr lang="en-GB" dirty="0"/>
              <a:t>targeted information to multiple </a:t>
            </a:r>
            <a:r>
              <a:rPr lang="en-GB" dirty="0" smtClean="0"/>
              <a:t>audiences and keep us informed</a:t>
            </a:r>
          </a:p>
          <a:p>
            <a:pPr marL="457200" indent="-457200">
              <a:spcBef>
                <a:spcPts val="600"/>
              </a:spcBef>
              <a:spcAft>
                <a:spcPts val="600"/>
              </a:spcAft>
              <a:buFont typeface="+mj-lt"/>
              <a:buAutoNum type="arabicPeriod"/>
            </a:pPr>
            <a:r>
              <a:rPr lang="en-GB" dirty="0" smtClean="0"/>
              <a:t>Acknowledge EU support</a:t>
            </a:r>
          </a:p>
          <a:p>
            <a:pPr marL="457200" indent="-457200">
              <a:spcBef>
                <a:spcPts val="600"/>
              </a:spcBef>
              <a:spcAft>
                <a:spcPts val="600"/>
              </a:spcAft>
              <a:buFont typeface="+mj-lt"/>
              <a:buAutoNum type="arabicPeriod"/>
            </a:pPr>
            <a:r>
              <a:rPr lang="en-GB" dirty="0" smtClean="0"/>
              <a:t>Timely </a:t>
            </a:r>
            <a:r>
              <a:rPr lang="en-GB" dirty="0"/>
              <a:t>high quality deliverables</a:t>
            </a:r>
          </a:p>
          <a:p>
            <a:pPr marL="457200" indent="-457200">
              <a:spcBef>
                <a:spcPts val="600"/>
              </a:spcBef>
              <a:spcAft>
                <a:spcPts val="600"/>
              </a:spcAft>
              <a:buFont typeface="+mj-lt"/>
              <a:buAutoNum type="arabicPeriod"/>
            </a:pPr>
            <a:r>
              <a:rPr lang="en-GB" dirty="0"/>
              <a:t>Keep </a:t>
            </a:r>
            <a:r>
              <a:rPr lang="en-GB" dirty="0" smtClean="0"/>
              <a:t>records</a:t>
            </a:r>
          </a:p>
          <a:p>
            <a:pPr marL="457200" indent="-457200">
              <a:spcBef>
                <a:spcPts val="600"/>
              </a:spcBef>
              <a:spcAft>
                <a:spcPts val="600"/>
              </a:spcAft>
              <a:buFont typeface="+mj-lt"/>
              <a:buAutoNum type="arabicPeriod"/>
            </a:pPr>
            <a:r>
              <a:rPr lang="en-GB" b="1" dirty="0" smtClean="0"/>
              <a:t>Achieve significant impact!</a:t>
            </a:r>
            <a:endParaRPr lang="en-GB" dirty="0"/>
          </a:p>
        </p:txBody>
      </p:sp>
    </p:spTree>
    <p:extLst>
      <p:ext uri="{BB962C8B-B14F-4D97-AF65-F5344CB8AC3E}">
        <p14:creationId xmlns:p14="http://schemas.microsoft.com/office/powerpoint/2010/main" val="247936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en-GB" i="0" kern="0" dirty="0" smtClean="0">
                <a:solidFill>
                  <a:schemeClr val="accent1"/>
                </a:solidFill>
              </a:rPr>
              <a:t>BG10 links</a:t>
            </a:r>
            <a:endParaRPr lang="en-GB" sz="1200" i="0" kern="0" dirty="0">
              <a:solidFill>
                <a:schemeClr val="accent1"/>
              </a:solidFill>
            </a:endParaRPr>
          </a:p>
        </p:txBody>
      </p:sp>
      <p:sp>
        <p:nvSpPr>
          <p:cNvPr id="6" name="Espace réservé du contenu 1"/>
          <p:cNvSpPr txBox="1">
            <a:spLocks/>
          </p:cNvSpPr>
          <p:nvPr/>
        </p:nvSpPr>
        <p:spPr>
          <a:xfrm>
            <a:off x="899592" y="3933056"/>
            <a:ext cx="7272808" cy="882784"/>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i="0" kern="0" dirty="0" smtClean="0">
                <a:solidFill>
                  <a:schemeClr val="accent1"/>
                </a:solidFill>
              </a:rPr>
              <a:t>Project implementation: administrative</a:t>
            </a:r>
            <a:r>
              <a:rPr lang="en-GB" i="0" kern="0" dirty="0">
                <a:solidFill>
                  <a:schemeClr val="accent1"/>
                </a:solidFill>
              </a:rPr>
              <a:t>, </a:t>
            </a:r>
            <a:r>
              <a:rPr lang="en-GB" i="0" kern="0" dirty="0" smtClean="0">
                <a:solidFill>
                  <a:schemeClr val="accent1"/>
                </a:solidFill>
              </a:rPr>
              <a:t>financial and </a:t>
            </a:r>
            <a:r>
              <a:rPr lang="en-GB" i="0" kern="0" dirty="0">
                <a:solidFill>
                  <a:schemeClr val="accent1"/>
                </a:solidFill>
              </a:rPr>
              <a:t>legal </a:t>
            </a:r>
            <a:r>
              <a:rPr lang="en-GB" i="0" kern="0" dirty="0" smtClean="0">
                <a:solidFill>
                  <a:schemeClr val="accent1"/>
                </a:solidFill>
              </a:rPr>
              <a:t>issues</a:t>
            </a:r>
            <a:endParaRPr lang="en-GB" i="0" kern="0" dirty="0">
              <a:solidFill>
                <a:schemeClr val="accent1"/>
              </a:solidFill>
            </a:endParaRPr>
          </a:p>
          <a:p>
            <a:endParaRPr lang="en-GB" sz="800" b="0" i="0" kern="0" dirty="0">
              <a:solidFill>
                <a:schemeClr val="accent1"/>
              </a:solidFill>
            </a:endParaRPr>
          </a:p>
        </p:txBody>
      </p:sp>
      <p:sp>
        <p:nvSpPr>
          <p:cNvPr id="7" name="Espace réservé du contenu 1"/>
          <p:cNvSpPr txBox="1">
            <a:spLocks/>
          </p:cNvSpPr>
          <p:nvPr/>
        </p:nvSpPr>
        <p:spPr>
          <a:xfrm>
            <a:off x="899592" y="5050585"/>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1" i="0" kern="0" dirty="0" smtClean="0">
                <a:solidFill>
                  <a:schemeClr val="accent1"/>
                </a:solidFill>
              </a:rPr>
              <a:t>Looking forward</a:t>
            </a:r>
            <a:endParaRPr lang="en-GB" b="1" i="0" kern="0" dirty="0">
              <a:solidFill>
                <a:schemeClr val="accent1"/>
              </a:solidFill>
            </a:endParaRPr>
          </a:p>
        </p:txBody>
      </p:sp>
    </p:spTree>
    <p:extLst>
      <p:ext uri="{BB962C8B-B14F-4D97-AF65-F5344CB8AC3E}">
        <p14:creationId xmlns:p14="http://schemas.microsoft.com/office/powerpoint/2010/main" val="63085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4600"/>
            <a:ext cx="9143444" cy="4956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081068"/>
            <a:ext cx="3797300" cy="461665"/>
          </a:xfrm>
          <a:prstGeom prst="rect">
            <a:avLst/>
          </a:prstGeom>
        </p:spPr>
        <p:txBody>
          <a:bodyPr wrap="square">
            <a:spAutoFit/>
          </a:bodyPr>
          <a:lstStyle/>
          <a:p>
            <a:r>
              <a:rPr lang="en-GB" b="1" dirty="0"/>
              <a:t>More info on Horizon 2020: ec.europa.eu/programmes/horizon2020</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305" y="6072572"/>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403505" y="6162672"/>
            <a:ext cx="1649811" cy="276999"/>
          </a:xfrm>
          <a:prstGeom prst="rect">
            <a:avLst/>
          </a:prstGeom>
        </p:spPr>
        <p:txBody>
          <a:bodyPr wrap="none">
            <a:spAutoFit/>
          </a:bodyPr>
          <a:lstStyle/>
          <a:p>
            <a:r>
              <a:rPr lang="en-GB" b="1" dirty="0"/>
              <a:t>@</a:t>
            </a:r>
            <a:r>
              <a:rPr lang="en-GB" b="1" dirty="0" err="1"/>
              <a:t>EU_ecoinno</a:t>
            </a:r>
            <a:r>
              <a:rPr lang="en-GB" b="1" dirty="0"/>
              <a:t> </a:t>
            </a:r>
            <a:r>
              <a:rPr lang="en-GB" b="1" dirty="0" err="1"/>
              <a:t>ec.</a:t>
            </a:r>
            <a:endParaRPr lang="en-GB" b="1" dirty="0"/>
          </a:p>
        </p:txBody>
      </p:sp>
    </p:spTree>
    <p:extLst>
      <p:ext uri="{BB962C8B-B14F-4D97-AF65-F5344CB8AC3E}">
        <p14:creationId xmlns:p14="http://schemas.microsoft.com/office/powerpoint/2010/main" val="219363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WP 2018-2020</a:t>
            </a:r>
            <a:endParaRPr lang="en-GB" dirty="0"/>
          </a:p>
        </p:txBody>
      </p:sp>
      <p:sp>
        <p:nvSpPr>
          <p:cNvPr id="3" name="Content Placeholder 2"/>
          <p:cNvSpPr>
            <a:spLocks noGrp="1"/>
          </p:cNvSpPr>
          <p:nvPr>
            <p:ph idx="1"/>
          </p:nvPr>
        </p:nvSpPr>
        <p:spPr/>
        <p:txBody>
          <a:bodyPr/>
          <a:lstStyle/>
          <a:p>
            <a:r>
              <a:rPr lang="fr-BE" dirty="0" smtClean="0"/>
              <a:t>April 2016 – </a:t>
            </a:r>
            <a:r>
              <a:rPr lang="fr-BE" dirty="0" err="1" smtClean="0"/>
              <a:t>Stakeholders</a:t>
            </a:r>
            <a:r>
              <a:rPr lang="fr-BE" dirty="0" smtClean="0"/>
              <a:t>' consultation </a:t>
            </a:r>
          </a:p>
          <a:p>
            <a:r>
              <a:rPr lang="fr-BE" dirty="0" err="1" smtClean="0"/>
              <a:t>Dec</a:t>
            </a:r>
            <a:r>
              <a:rPr lang="fr-BE" dirty="0" smtClean="0"/>
              <a:t> 2016-June 2017 – WP </a:t>
            </a:r>
            <a:r>
              <a:rPr lang="fr-BE" dirty="0" err="1" smtClean="0"/>
              <a:t>drafting</a:t>
            </a:r>
            <a:r>
              <a:rPr lang="fr-BE" dirty="0" smtClean="0"/>
              <a:t> </a:t>
            </a:r>
          </a:p>
          <a:p>
            <a:r>
              <a:rPr lang="fr-BE" dirty="0" smtClean="0"/>
              <a:t>End of 2017 – WP adoption </a:t>
            </a:r>
            <a:endParaRPr lang="en-GB" dirty="0" smtClean="0"/>
          </a:p>
          <a:p>
            <a:endParaRPr lang="fr-BE" dirty="0" smtClean="0"/>
          </a:p>
          <a:p>
            <a:r>
              <a:rPr lang="fr-BE" dirty="0" smtClean="0"/>
              <a:t>More info on the SC5 WP</a:t>
            </a:r>
            <a:r>
              <a:rPr lang="en-GB" dirty="0" smtClean="0"/>
              <a:t> </a:t>
            </a:r>
            <a:r>
              <a:rPr lang="fr-BE" dirty="0" err="1" smtClean="0"/>
              <a:t>preparation</a:t>
            </a:r>
            <a:r>
              <a:rPr lang="fr-BE" dirty="0" smtClean="0"/>
              <a:t> </a:t>
            </a:r>
            <a:r>
              <a:rPr lang="en-GB" sz="1800" dirty="0" smtClean="0">
                <a:hlinkClick r:id="rId2"/>
              </a:rPr>
              <a:t>https</a:t>
            </a:r>
            <a:r>
              <a:rPr lang="en-GB" sz="1800" dirty="0">
                <a:hlinkClick r:id="rId2"/>
              </a:rPr>
              <a:t>://</a:t>
            </a:r>
            <a:r>
              <a:rPr lang="en-GB" sz="1800" dirty="0" smtClean="0">
                <a:hlinkClick r:id="rId2"/>
              </a:rPr>
              <a:t>ec.europa.eu/programmes/horizon2020/en/climate-action-environment-resource-efficiency-and-raw-materials-work-programme-2018-2020#Article</a:t>
            </a:r>
            <a:endParaRPr lang="en-GB" sz="1800" dirty="0" smtClean="0"/>
          </a:p>
          <a:p>
            <a:r>
              <a:rPr lang="fr-BE" sz="1800" dirty="0" smtClean="0"/>
              <a:t>SC5 – </a:t>
            </a:r>
            <a:r>
              <a:rPr lang="fr-BE" sz="1800" dirty="0" err="1" smtClean="0"/>
              <a:t>Infoday</a:t>
            </a:r>
            <a:r>
              <a:rPr lang="fr-BE" sz="1800" dirty="0" smtClean="0"/>
              <a:t> – 9/11/2017 </a:t>
            </a:r>
            <a:endParaRPr lang="en-GB" sz="1800" dirty="0" smtClean="0"/>
          </a:p>
          <a:p>
            <a:pPr marL="0" indent="0">
              <a:buNone/>
            </a:pPr>
            <a:endParaRPr lang="en-GB" sz="1800" dirty="0"/>
          </a:p>
        </p:txBody>
      </p:sp>
    </p:spTree>
    <p:extLst>
      <p:ext uri="{BB962C8B-B14F-4D97-AF65-F5344CB8AC3E}">
        <p14:creationId xmlns:p14="http://schemas.microsoft.com/office/powerpoint/2010/main" val="323318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1" y="1339851"/>
            <a:ext cx="8279999" cy="483996"/>
          </a:xfrm>
        </p:spPr>
        <p:txBody>
          <a:bodyPr/>
          <a:lstStyle/>
          <a:p>
            <a:r>
              <a:rPr lang="en-GB" sz="2000" dirty="0" smtClean="0">
                <a:solidFill>
                  <a:srgbClr val="181818"/>
                </a:solidFill>
              </a:rPr>
              <a:t>Become an independent expert</a:t>
            </a:r>
            <a:endParaRPr lang="en-GB" sz="2000" dirty="0">
              <a:solidFill>
                <a:srgbClr val="181818"/>
              </a:solidFill>
            </a:endParaRPr>
          </a:p>
        </p:txBody>
      </p:sp>
      <p:sp>
        <p:nvSpPr>
          <p:cNvPr id="4" name="Rectangle 3"/>
          <p:cNvSpPr/>
          <p:nvPr/>
        </p:nvSpPr>
        <p:spPr>
          <a:xfrm>
            <a:off x="2286000" y="3105835"/>
            <a:ext cx="4572000" cy="276999"/>
          </a:xfrm>
          <a:prstGeom prst="rect">
            <a:avLst/>
          </a:prstGeom>
        </p:spPr>
        <p:txBody>
          <a:bodyPr>
            <a:spAutoFit/>
          </a:bodyPr>
          <a:lstStyle/>
          <a:p>
            <a:pPr marL="0" indent="0" defTabSz="457200">
              <a:spcBef>
                <a:spcPts val="600"/>
              </a:spcBef>
              <a:spcAft>
                <a:spcPts val="600"/>
              </a:spcAft>
              <a:buClr>
                <a:srgbClr val="1B83B7"/>
              </a:buClr>
              <a:buNone/>
            </a:pPr>
            <a:endParaRPr lang="en-GB" dirty="0"/>
          </a:p>
        </p:txBody>
      </p:sp>
      <p:graphicFrame>
        <p:nvGraphicFramePr>
          <p:cNvPr id="6" name="Diagram 5"/>
          <p:cNvGraphicFramePr/>
          <p:nvPr>
            <p:extLst>
              <p:ext uri="{D42A27DB-BD31-4B8C-83A1-F6EECF244321}">
                <p14:modId xmlns:p14="http://schemas.microsoft.com/office/powerpoint/2010/main" val="749621216"/>
              </p:ext>
            </p:extLst>
          </p:nvPr>
        </p:nvGraphicFramePr>
        <p:xfrm>
          <a:off x="1007604" y="1916832"/>
          <a:ext cx="7128792"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59632" y="4581128"/>
            <a:ext cx="5976664" cy="923330"/>
          </a:xfrm>
          <a:prstGeom prst="rect">
            <a:avLst/>
          </a:prstGeom>
          <a:noFill/>
        </p:spPr>
        <p:txBody>
          <a:bodyPr wrap="square" rtlCol="0">
            <a:spAutoFit/>
          </a:bodyPr>
          <a:lstStyle/>
          <a:p>
            <a:pPr marL="342900" indent="-342900">
              <a:buFont typeface="Wingdings" panose="05000000000000000000" pitchFamily="2" charset="2"/>
              <a:buChar char="ü"/>
            </a:pPr>
            <a:r>
              <a:rPr lang="en-GB" sz="1800" dirty="0" smtClean="0">
                <a:solidFill>
                  <a:srgbClr val="181818"/>
                </a:solidFill>
              </a:rPr>
              <a:t>Academia</a:t>
            </a:r>
          </a:p>
          <a:p>
            <a:pPr marL="342900" indent="-342900">
              <a:buFont typeface="Wingdings" panose="05000000000000000000" pitchFamily="2" charset="2"/>
              <a:buChar char="ü"/>
            </a:pPr>
            <a:r>
              <a:rPr lang="en-GB" sz="1800" dirty="0" smtClean="0">
                <a:solidFill>
                  <a:srgbClr val="181818"/>
                </a:solidFill>
              </a:rPr>
              <a:t>Private sector / innovation agencies</a:t>
            </a:r>
          </a:p>
          <a:p>
            <a:pPr marL="342900" indent="-342900">
              <a:buFont typeface="Wingdings" panose="05000000000000000000" pitchFamily="2" charset="2"/>
              <a:buChar char="ü"/>
            </a:pPr>
            <a:r>
              <a:rPr lang="en-GB" sz="1800" dirty="0" smtClean="0">
                <a:solidFill>
                  <a:srgbClr val="181818"/>
                </a:solidFill>
              </a:rPr>
              <a:t>Local / national authorities / agencies</a:t>
            </a:r>
          </a:p>
        </p:txBody>
      </p:sp>
      <p:sp>
        <p:nvSpPr>
          <p:cNvPr id="9" name="TextBox 8"/>
          <p:cNvSpPr txBox="1"/>
          <p:nvPr/>
        </p:nvSpPr>
        <p:spPr>
          <a:xfrm>
            <a:off x="251520" y="5694347"/>
            <a:ext cx="8784976" cy="830997"/>
          </a:xfrm>
          <a:prstGeom prst="rect">
            <a:avLst/>
          </a:prstGeom>
          <a:noFill/>
        </p:spPr>
        <p:txBody>
          <a:bodyPr wrap="square" rtlCol="0">
            <a:spAutoFit/>
          </a:bodyPr>
          <a:lstStyle/>
          <a:p>
            <a:r>
              <a:rPr lang="en-GB" sz="1600" b="1" dirty="0" smtClean="0">
                <a:solidFill>
                  <a:srgbClr val="181818"/>
                </a:solidFill>
              </a:rPr>
              <a:t>Call for experts:</a:t>
            </a:r>
          </a:p>
          <a:p>
            <a:r>
              <a:rPr lang="en-GB" sz="1600" dirty="0">
                <a:solidFill>
                  <a:srgbClr val="434445">
                    <a:lumMod val="65000"/>
                    <a:lumOff val="35000"/>
                  </a:srgbClr>
                </a:solidFill>
                <a:hlinkClick r:id="rId8"/>
              </a:rPr>
              <a:t>http://</a:t>
            </a:r>
            <a:r>
              <a:rPr lang="en-GB" sz="1600" dirty="0" smtClean="0">
                <a:solidFill>
                  <a:srgbClr val="434445">
                    <a:lumMod val="65000"/>
                    <a:lumOff val="35000"/>
                  </a:srgbClr>
                </a:solidFill>
                <a:hlinkClick r:id="rId8"/>
              </a:rPr>
              <a:t>ec.europa.eu/easme/en/call-experts-climate-action-environment-resources-management</a:t>
            </a:r>
            <a:r>
              <a:rPr lang="en-GB" sz="1600" dirty="0" smtClean="0">
                <a:solidFill>
                  <a:srgbClr val="434445">
                    <a:lumMod val="65000"/>
                    <a:lumOff val="35000"/>
                  </a:srgbClr>
                </a:solidFill>
              </a:rPr>
              <a:t> </a:t>
            </a:r>
          </a:p>
        </p:txBody>
      </p:sp>
    </p:spTree>
    <p:extLst>
      <p:ext uri="{BB962C8B-B14F-4D97-AF65-F5344CB8AC3E}">
        <p14:creationId xmlns:p14="http://schemas.microsoft.com/office/powerpoint/2010/main" val="187711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532082" y="1403872"/>
            <a:ext cx="5346522" cy="664285"/>
          </a:xfrm>
          <a:prstGeom prst="rect">
            <a:avLst/>
          </a:prstGeom>
        </p:spPr>
        <p:txBody>
          <a:bodyPr/>
          <a:lstStyle>
            <a:lvl1pPr marL="358775" indent="-358775" algn="l" rtl="0" eaLnBrk="0" fontAlgn="base" hangingPunct="0">
              <a:spcBef>
                <a:spcPct val="0"/>
              </a:spcBef>
              <a:spcAft>
                <a:spcPct val="0"/>
              </a:spcAft>
              <a:defRPr sz="3000" b="0">
                <a:solidFill>
                  <a:schemeClr val="tx1">
                    <a:lumMod val="65000"/>
                    <a:lumOff val="3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4763">
              <a:defRPr/>
            </a:pPr>
            <a:r>
              <a:rPr lang="en-GB" sz="2800" b="1" dirty="0" smtClean="0">
                <a:solidFill>
                  <a:srgbClr val="F2F2F2">
                    <a:lumMod val="10000"/>
                  </a:srgbClr>
                </a:solidFill>
              </a:rPr>
              <a:t>EASME's role</a:t>
            </a:r>
            <a:endParaRPr lang="en-GB" sz="2800" b="1" dirty="0">
              <a:solidFill>
                <a:srgbClr val="F2F2F2">
                  <a:lumMod val="10000"/>
                </a:srgbClr>
              </a:solidFill>
            </a:endParaRPr>
          </a:p>
        </p:txBody>
      </p:sp>
      <p:graphicFrame>
        <p:nvGraphicFramePr>
          <p:cNvPr id="6" name="Diagram 5"/>
          <p:cNvGraphicFramePr/>
          <p:nvPr>
            <p:extLst>
              <p:ext uri="{D42A27DB-BD31-4B8C-83A1-F6EECF244321}">
                <p14:modId xmlns:p14="http://schemas.microsoft.com/office/powerpoint/2010/main" val="2311995928"/>
              </p:ext>
            </p:extLst>
          </p:nvPr>
        </p:nvGraphicFramePr>
        <p:xfrm>
          <a:off x="5560787" y="1510130"/>
          <a:ext cx="3240360"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4294967295"/>
          </p:nvPr>
        </p:nvSpPr>
        <p:spPr>
          <a:xfrm>
            <a:off x="117711" y="2241219"/>
            <a:ext cx="5760893" cy="3939540"/>
          </a:xfrm>
          <a:prstGeom prst="rect">
            <a:avLst/>
          </a:prstGeom>
        </p:spPr>
        <p:txBody>
          <a:bodyPr wrap="square">
            <a:spAutoFit/>
          </a:bodyPr>
          <a:lstStyle/>
          <a:p>
            <a:pPr marL="0" indent="0" defTabSz="457200">
              <a:spcBef>
                <a:spcPts val="600"/>
              </a:spcBef>
              <a:spcAft>
                <a:spcPts val="600"/>
              </a:spcAft>
              <a:buClr>
                <a:srgbClr val="1B83B7"/>
              </a:buClr>
              <a:buNone/>
              <a:defRPr/>
            </a:pPr>
            <a:r>
              <a:rPr lang="en-GB" sz="2000" i="0" dirty="0" smtClean="0">
                <a:solidFill>
                  <a:schemeClr val="bg1">
                    <a:lumMod val="10000"/>
                  </a:schemeClr>
                </a:solidFill>
              </a:rPr>
              <a:t>	In charge of the whole cycle of project 	implementation:</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Evaluation of Proposals</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Grant Agreement Preparation </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Scientific/Technical and Financial monitoring of projects</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Supporting exploitation and dissemination of project results – policy feedback</a:t>
            </a:r>
          </a:p>
          <a:p>
            <a:pPr marL="342900" indent="-342900" defTabSz="457200">
              <a:spcBef>
                <a:spcPts val="600"/>
              </a:spcBef>
              <a:spcAft>
                <a:spcPts val="600"/>
              </a:spcAft>
              <a:buClr>
                <a:srgbClr val="1B83B7"/>
              </a:buClr>
              <a:buFont typeface="Arial" panose="020B0604020202020204" pitchFamily="34" charset="0"/>
              <a:buChar char="•"/>
              <a:defRPr/>
            </a:pPr>
            <a:endParaRPr lang="en-GB" sz="2000" dirty="0">
              <a:solidFill>
                <a:schemeClr val="bg1">
                  <a:lumMod val="10000"/>
                </a:schemeClr>
              </a:solidFill>
            </a:endParaRPr>
          </a:p>
        </p:txBody>
      </p:sp>
    </p:spTree>
    <p:extLst>
      <p:ext uri="{BB962C8B-B14F-4D97-AF65-F5344CB8AC3E}">
        <p14:creationId xmlns:p14="http://schemas.microsoft.com/office/powerpoint/2010/main" val="2740180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9238"/>
            <a:ext cx="8229600" cy="1143000"/>
          </a:xfrm>
        </p:spPr>
        <p:txBody>
          <a:bodyPr/>
          <a:lstStyle/>
          <a:p>
            <a:pPr marL="0" indent="0" algn="ctr"/>
            <a:r>
              <a:rPr lang="en-GB" altLang="en-US" b="1" dirty="0">
                <a:solidFill>
                  <a:srgbClr val="002060"/>
                </a:solidFill>
              </a:rPr>
              <a:t>Thank you for your attention!</a:t>
            </a:r>
            <a:br>
              <a:rPr lang="en-GB" altLang="en-US" b="1" dirty="0">
                <a:solidFill>
                  <a:srgbClr val="002060"/>
                </a:solidFill>
              </a:rPr>
            </a:br>
            <a:r>
              <a:rPr lang="en-GB" altLang="en-US" b="1" dirty="0">
                <a:solidFill>
                  <a:srgbClr val="002060"/>
                </a:solidFill>
              </a:rPr>
              <a:t>Questions?</a:t>
            </a:r>
            <a:br>
              <a:rPr lang="en-GB" altLang="en-US" b="1" dirty="0">
                <a:solidFill>
                  <a:srgbClr val="002060"/>
                </a:solidFill>
              </a:rPr>
            </a:br>
            <a:endParaRPr lang="en-GB" dirty="0">
              <a:solidFill>
                <a:srgbClr val="002060"/>
              </a:solidFill>
            </a:endParaRPr>
          </a:p>
        </p:txBody>
      </p:sp>
      <p:sp>
        <p:nvSpPr>
          <p:cNvPr id="4" name="Content Placeholder 5"/>
          <p:cNvSpPr txBox="1">
            <a:spLocks/>
          </p:cNvSpPr>
          <p:nvPr/>
        </p:nvSpPr>
        <p:spPr bwMode="auto">
          <a:xfrm>
            <a:off x="250825" y="4869160"/>
            <a:ext cx="8642350" cy="1439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eaLnBrk="1" hangingPunct="1">
              <a:spcBef>
                <a:spcPct val="0"/>
              </a:spcBef>
              <a:buNone/>
            </a:pPr>
            <a:endParaRPr lang="en-GB" altLang="en-US" b="0" kern="0" dirty="0" smtClean="0"/>
          </a:p>
        </p:txBody>
      </p:sp>
      <p:sp>
        <p:nvSpPr>
          <p:cNvPr id="5" name="Content Placeholder 1"/>
          <p:cNvSpPr txBox="1">
            <a:spLocks/>
          </p:cNvSpPr>
          <p:nvPr/>
        </p:nvSpPr>
        <p:spPr>
          <a:xfrm>
            <a:off x="179512" y="3068960"/>
            <a:ext cx="4248472" cy="2808312"/>
          </a:xfrm>
          <a:prstGeom prst="rect">
            <a:avLst/>
          </a:prstGeom>
          <a:ln w="38100">
            <a:solidFill>
              <a:schemeClr val="bg1"/>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Tx/>
              <a:buNone/>
            </a:pPr>
            <a:r>
              <a:rPr lang="en-GB" b="1" i="0" kern="0" dirty="0" smtClean="0">
                <a:solidFill>
                  <a:srgbClr val="002060"/>
                </a:solidFill>
              </a:rPr>
              <a:t>Fabio DALAN</a:t>
            </a:r>
          </a:p>
          <a:p>
            <a:pPr marL="0" indent="0">
              <a:buFontTx/>
              <a:buNone/>
            </a:pPr>
            <a:r>
              <a:rPr lang="en-GB" sz="1600" b="0" i="0" kern="0" dirty="0" smtClean="0">
                <a:solidFill>
                  <a:srgbClr val="002060"/>
                </a:solidFill>
              </a:rPr>
              <a:t>Project Adviser</a:t>
            </a:r>
          </a:p>
          <a:p>
            <a:pPr marL="0" indent="0">
              <a:buFontTx/>
              <a:buNone/>
            </a:pPr>
            <a:endParaRPr lang="en-GB" sz="1600" b="0" i="0" kern="0" dirty="0" smtClean="0">
              <a:solidFill>
                <a:srgbClr val="002060"/>
              </a:solidFill>
            </a:endParaRPr>
          </a:p>
          <a:p>
            <a:pPr marL="0" indent="0">
              <a:buFontTx/>
              <a:buNone/>
            </a:pPr>
            <a:r>
              <a:rPr lang="en-GB" sz="1600" b="0" i="0" kern="0" dirty="0" smtClean="0">
                <a:solidFill>
                  <a:srgbClr val="002060"/>
                </a:solidFill>
              </a:rPr>
              <a:t>EASME, European Commission</a:t>
            </a:r>
            <a:br>
              <a:rPr lang="en-GB" sz="1600" b="0" i="0" kern="0" dirty="0" smtClean="0">
                <a:solidFill>
                  <a:srgbClr val="002060"/>
                </a:solidFill>
              </a:rPr>
            </a:br>
            <a:r>
              <a:rPr lang="en-GB" sz="1600" b="0" i="0" kern="0" dirty="0" smtClean="0">
                <a:solidFill>
                  <a:srgbClr val="002060"/>
                </a:solidFill>
              </a:rPr>
              <a:t>Unit B2: H2020 Environment and Resources</a:t>
            </a:r>
            <a:br>
              <a:rPr lang="en-GB" sz="1600" b="0" i="0" kern="0" dirty="0" smtClean="0">
                <a:solidFill>
                  <a:srgbClr val="002060"/>
                </a:solidFill>
              </a:rPr>
            </a:br>
            <a:r>
              <a:rPr lang="fr-BE" sz="1600" b="0" i="0" kern="0" dirty="0" smtClean="0">
                <a:solidFill>
                  <a:srgbClr val="002060"/>
                </a:solidFill>
              </a:rPr>
              <a:t>+32 2 29 52579</a:t>
            </a:r>
          </a:p>
          <a:p>
            <a:pPr marL="0" indent="0">
              <a:buFontTx/>
              <a:buNone/>
            </a:pPr>
            <a:r>
              <a:rPr lang="fr-BE" sz="1600" b="0" i="0" u="sng" kern="0" dirty="0">
                <a:solidFill>
                  <a:srgbClr val="002060"/>
                </a:solidFill>
                <a:hlinkClick r:id="rId3"/>
              </a:rPr>
              <a:t>n</a:t>
            </a:r>
            <a:r>
              <a:rPr lang="fr-BE" sz="1600" b="0" i="0" u="sng" kern="0" dirty="0" smtClean="0">
                <a:solidFill>
                  <a:srgbClr val="002060"/>
                </a:solidFill>
                <a:hlinkClick r:id="rId3"/>
              </a:rPr>
              <a:t>ame.surname@ec.europa.eu</a:t>
            </a:r>
            <a:endParaRPr lang="en-GB" sz="1600" b="0" i="0" kern="0" dirty="0">
              <a:solidFill>
                <a:srgbClr val="002060"/>
              </a:solidFill>
            </a:endParaRPr>
          </a:p>
        </p:txBody>
      </p:sp>
      <p:sp>
        <p:nvSpPr>
          <p:cNvPr id="6" name="Content Placeholder 1"/>
          <p:cNvSpPr txBox="1">
            <a:spLocks/>
          </p:cNvSpPr>
          <p:nvPr/>
        </p:nvSpPr>
        <p:spPr>
          <a:xfrm>
            <a:off x="4572000" y="3068959"/>
            <a:ext cx="4248472" cy="2808312"/>
          </a:xfrm>
          <a:prstGeom prst="rect">
            <a:avLst/>
          </a:prstGeom>
          <a:ln w="38100">
            <a:solidFill>
              <a:schemeClr val="bg1"/>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r">
              <a:buNone/>
            </a:pPr>
            <a:r>
              <a:rPr lang="en-GB" b="1" i="0" kern="0" dirty="0">
                <a:solidFill>
                  <a:srgbClr val="002060"/>
                </a:solidFill>
              </a:rPr>
              <a:t>Guillaume </a:t>
            </a:r>
            <a:r>
              <a:rPr lang="en-GB" b="1" i="0" kern="0" dirty="0" smtClean="0">
                <a:solidFill>
                  <a:srgbClr val="002060"/>
                </a:solidFill>
              </a:rPr>
              <a:t>DECANIS</a:t>
            </a:r>
          </a:p>
          <a:p>
            <a:pPr marL="0" indent="0" algn="r">
              <a:buNone/>
            </a:pPr>
            <a:r>
              <a:rPr lang="en-GB" sz="1600" b="0" kern="0" dirty="0" smtClean="0">
                <a:solidFill>
                  <a:srgbClr val="002060"/>
                </a:solidFill>
              </a:rPr>
              <a:t>Financial Officer</a:t>
            </a:r>
          </a:p>
          <a:p>
            <a:pPr marL="457200" lvl="1" indent="0" algn="r">
              <a:buFontTx/>
              <a:buNone/>
            </a:pPr>
            <a:endParaRPr lang="en-GB" sz="1600" b="0" kern="0" dirty="0" smtClean="0">
              <a:solidFill>
                <a:srgbClr val="002060"/>
              </a:solidFill>
            </a:endParaRPr>
          </a:p>
          <a:p>
            <a:pPr marL="457200" lvl="1" indent="0" algn="r">
              <a:buFontTx/>
              <a:buNone/>
            </a:pPr>
            <a:r>
              <a:rPr lang="en-GB" sz="1600" b="0" kern="0" dirty="0" smtClean="0">
                <a:solidFill>
                  <a:srgbClr val="002060"/>
                </a:solidFill>
              </a:rPr>
              <a:t>EASME, European Commission</a:t>
            </a:r>
            <a:br>
              <a:rPr lang="en-GB" sz="1600" b="0" kern="0" dirty="0" smtClean="0">
                <a:solidFill>
                  <a:srgbClr val="002060"/>
                </a:solidFill>
              </a:rPr>
            </a:br>
            <a:r>
              <a:rPr lang="en-GB" sz="1600" b="0" kern="0" dirty="0" smtClean="0">
                <a:solidFill>
                  <a:srgbClr val="002060"/>
                </a:solidFill>
              </a:rPr>
              <a:t>Unit C1: Finance H2020</a:t>
            </a:r>
            <a:br>
              <a:rPr lang="en-GB" sz="1600" b="0" kern="0" dirty="0" smtClean="0">
                <a:solidFill>
                  <a:srgbClr val="002060"/>
                </a:solidFill>
              </a:rPr>
            </a:br>
            <a:r>
              <a:rPr lang="fr-BE" sz="1600" b="0" kern="0" dirty="0" smtClean="0">
                <a:solidFill>
                  <a:srgbClr val="002060"/>
                </a:solidFill>
              </a:rPr>
              <a:t>+</a:t>
            </a:r>
            <a:r>
              <a:rPr lang="fr-FR" sz="1600" b="0" dirty="0" smtClean="0">
                <a:solidFill>
                  <a:srgbClr val="002060"/>
                </a:solidFill>
              </a:rPr>
              <a:t>32 22 98 5018</a:t>
            </a:r>
          </a:p>
          <a:p>
            <a:pPr marL="457200" lvl="1" indent="0" algn="r">
              <a:buNone/>
            </a:pPr>
            <a:r>
              <a:rPr lang="fr-FR" sz="1600" b="0" u="sng" dirty="0" smtClean="0">
                <a:solidFill>
                  <a:srgbClr val="002060"/>
                </a:solidFill>
                <a:hlinkClick r:id="rId4"/>
              </a:rPr>
              <a:t>name.surname@ec.europa.eu</a:t>
            </a:r>
            <a:endParaRPr lang="en-GB" sz="1600" b="0" dirty="0">
              <a:solidFill>
                <a:srgbClr val="002060"/>
              </a:solidFill>
            </a:endParaRPr>
          </a:p>
        </p:txBody>
      </p:sp>
    </p:spTree>
    <p:extLst>
      <p:ext uri="{BB962C8B-B14F-4D97-AF65-F5344CB8AC3E}">
        <p14:creationId xmlns:p14="http://schemas.microsoft.com/office/powerpoint/2010/main" val="419732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75" y="5298595"/>
            <a:ext cx="3274578" cy="1512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659" y="1160093"/>
            <a:ext cx="1991321" cy="540715"/>
          </a:xfrm>
          <a:prstGeom prst="rect">
            <a:avLst/>
          </a:prstGeom>
        </p:spPr>
      </p:pic>
    </p:spTree>
    <p:extLst>
      <p:ext uri="{BB962C8B-B14F-4D97-AF65-F5344CB8AC3E}">
        <p14:creationId xmlns:p14="http://schemas.microsoft.com/office/powerpoint/2010/main" val="16840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Lst>
          </a:blip>
          <a:srcRect t="15884" b="-2"/>
          <a:stretch>
            <a:fillRect/>
          </a:stretch>
        </p:blipFill>
        <p:spPr bwMode="auto">
          <a:xfrm>
            <a:off x="-17463" y="1104900"/>
            <a:ext cx="9197976" cy="572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txBox="1">
            <a:spLocks/>
          </p:cNvSpPr>
          <p:nvPr/>
        </p:nvSpPr>
        <p:spPr>
          <a:xfrm>
            <a:off x="580231" y="6326575"/>
            <a:ext cx="8002587" cy="504825"/>
          </a:xfrm>
          <a:prstGeom prst="rect">
            <a:avLst/>
          </a:prstGeom>
        </p:spPr>
        <p:txBody>
          <a:bodyPr lIns="80147" tIns="40074" rIns="80147" bIns="40074"/>
          <a:lstStyle>
            <a:lvl1pPr marL="0" indent="0" algn="l" defTabSz="449437" rtl="0" eaLnBrk="1" fontAlgn="base" hangingPunct="1">
              <a:spcBef>
                <a:spcPts val="0"/>
              </a:spcBef>
              <a:spcAft>
                <a:spcPct val="0"/>
              </a:spcAft>
              <a:buClr>
                <a:srgbClr val="000000"/>
              </a:buClr>
              <a:buSzPct val="100000"/>
              <a:buFont typeface="Times New Roman" pitchFamily="18" charset="0"/>
              <a:defRPr sz="2000">
                <a:solidFill>
                  <a:srgbClr val="0070C0"/>
                </a:solidFill>
                <a:latin typeface="Verdana" pitchFamily="34" charset="0"/>
                <a:ea typeface="Verdana" pitchFamily="34" charset="0"/>
                <a:cs typeface="Verdana" pitchFamily="34" charset="0"/>
              </a:defRPr>
            </a:lvl1pPr>
            <a:lvl2pPr marL="0" indent="0" algn="l" defTabSz="449437" rtl="0" eaLnBrk="1" fontAlgn="base" hangingPunct="1">
              <a:spcBef>
                <a:spcPts val="0"/>
              </a:spcBef>
              <a:spcAft>
                <a:spcPct val="0"/>
              </a:spcAft>
              <a:buClr>
                <a:srgbClr val="000000"/>
              </a:buClr>
              <a:buSzPct val="100000"/>
              <a:buFont typeface="Times New Roman" pitchFamily="18" charset="0"/>
              <a:defRPr sz="1800">
                <a:solidFill>
                  <a:srgbClr val="0070C0"/>
                </a:solidFill>
                <a:latin typeface="Verdana" pitchFamily="34" charset="0"/>
                <a:ea typeface="Verdana" pitchFamily="34" charset="0"/>
                <a:cs typeface="Verdana" pitchFamily="34" charset="0"/>
              </a:defRPr>
            </a:lvl2pPr>
            <a:lvl3pPr marL="1142376" indent="-228197" algn="l" defTabSz="449437" rtl="0" eaLnBrk="1" fontAlgn="base" hangingPunct="1">
              <a:spcBef>
                <a:spcPts val="603"/>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3pPr>
            <a:lvl4pPr marL="1600160" indent="-228197" algn="l" defTabSz="449437" rtl="0" eaLnBrk="1" fontAlgn="base" hangingPunct="1">
              <a:spcBef>
                <a:spcPts val="504"/>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4pPr>
            <a:lvl5pPr marL="2056554"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Verdana" pitchFamily="34" charset="0"/>
                <a:ea typeface="Verdana" pitchFamily="34" charset="0"/>
                <a:cs typeface="Verdana" pitchFamily="34" charset="0"/>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marL="108000" indent="-108000">
              <a:spcBef>
                <a:spcPts val="600"/>
              </a:spcBef>
              <a:spcAft>
                <a:spcPts val="600"/>
              </a:spcAft>
              <a:buClr>
                <a:schemeClr val="bg1">
                  <a:lumMod val="50000"/>
                </a:schemeClr>
              </a:buClr>
              <a:buSzPct val="95000"/>
              <a:buFont typeface="Verdana" pitchFamily="34" charset="0"/>
              <a:buChar char="⃰"/>
              <a:defRPr/>
            </a:pPr>
            <a:r>
              <a:rPr lang="en-GB" sz="1400" kern="0" dirty="0" smtClean="0">
                <a:solidFill>
                  <a:schemeClr val="accent3"/>
                </a:solidFill>
              </a:rPr>
              <a:t>Additional </a:t>
            </a:r>
            <a:r>
              <a:rPr lang="en-GB" sz="1400" kern="0" dirty="0">
                <a:solidFill>
                  <a:schemeClr val="accent3"/>
                </a:solidFill>
              </a:rPr>
              <a:t>funding for nuclear safety and security from the </a:t>
            </a:r>
            <a:r>
              <a:rPr lang="en-GB" sz="1400" kern="0" dirty="0" err="1">
                <a:solidFill>
                  <a:schemeClr val="accent3"/>
                </a:solidFill>
              </a:rPr>
              <a:t>Euratom</a:t>
            </a:r>
            <a:r>
              <a:rPr lang="en-GB" sz="1400" kern="0" dirty="0">
                <a:solidFill>
                  <a:schemeClr val="accent3"/>
                </a:solidFill>
              </a:rPr>
              <a:t> Treaty </a:t>
            </a:r>
            <a:r>
              <a:rPr lang="en-GB" sz="1400" kern="0" dirty="0" smtClean="0">
                <a:solidFill>
                  <a:schemeClr val="accent3"/>
                </a:solidFill>
              </a:rPr>
              <a:t>activities </a:t>
            </a:r>
            <a:r>
              <a:rPr lang="en-GB" sz="1400" kern="0" dirty="0">
                <a:solidFill>
                  <a:schemeClr val="accent3"/>
                </a:solidFill>
              </a:rPr>
              <a:t>(2014-2018)</a:t>
            </a:r>
          </a:p>
        </p:txBody>
      </p:sp>
      <p:graphicFrame>
        <p:nvGraphicFramePr>
          <p:cNvPr id="7" name="Group 40"/>
          <p:cNvGraphicFramePr>
            <a:graphicFrameLocks noGrp="1"/>
          </p:cNvGraphicFramePr>
          <p:nvPr>
            <p:extLst>
              <p:ext uri="{D42A27DB-BD31-4B8C-83A1-F6EECF244321}">
                <p14:modId xmlns:p14="http://schemas.microsoft.com/office/powerpoint/2010/main" val="2650468630"/>
              </p:ext>
            </p:extLst>
          </p:nvPr>
        </p:nvGraphicFramePr>
        <p:xfrm>
          <a:off x="574675" y="1125538"/>
          <a:ext cx="7993063" cy="4032249"/>
        </p:xfrm>
        <a:graphic>
          <a:graphicData uri="http://schemas.openxmlformats.org/drawingml/2006/table">
            <a:tbl>
              <a:tblPr/>
              <a:tblGrid>
                <a:gridCol w="6732546"/>
                <a:gridCol w="1260517"/>
              </a:tblGrid>
              <a:tr h="399199">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Health, demographic change and wellbeing</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7 472</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87084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kern="1200" cap="none" normalizeH="0" baseline="0" dirty="0" smtClean="0">
                          <a:ln>
                            <a:noFill/>
                          </a:ln>
                          <a:solidFill>
                            <a:srgbClr val="FFFF00"/>
                          </a:solidFill>
                          <a:effectLst/>
                          <a:latin typeface="Verdana" pitchFamily="32" charset="0"/>
                          <a:ea typeface="+mn-ea"/>
                          <a:cs typeface="+mn-cs"/>
                        </a:rPr>
                        <a:t>Food security, sustainable agriculture and forestry, marine and maritime and inland water research and the </a:t>
                      </a:r>
                      <a:r>
                        <a:rPr kumimoji="0" lang="en-GB" sz="1700" b="1" i="0" u="none" strike="noStrike" kern="1200" cap="none" normalizeH="0" baseline="0" dirty="0" err="1" smtClean="0">
                          <a:ln>
                            <a:noFill/>
                          </a:ln>
                          <a:solidFill>
                            <a:srgbClr val="FFFF00"/>
                          </a:solidFill>
                          <a:effectLst/>
                          <a:latin typeface="Verdana" pitchFamily="32" charset="0"/>
                          <a:ea typeface="+mn-ea"/>
                          <a:cs typeface="+mn-cs"/>
                        </a:rPr>
                        <a:t>Bioeconomy</a:t>
                      </a:r>
                      <a:r>
                        <a:rPr kumimoji="0" lang="en-GB" sz="1700" b="1" i="0" u="none" strike="noStrike" kern="1200" cap="none" normalizeH="0" baseline="0" dirty="0" smtClean="0">
                          <a:ln>
                            <a:noFill/>
                          </a:ln>
                          <a:solidFill>
                            <a:srgbClr val="FFFF00"/>
                          </a:solidFill>
                          <a:effectLst/>
                          <a:latin typeface="Verdana" pitchFamily="32" charset="0"/>
                          <a:ea typeface="+mn-ea"/>
                          <a:cs typeface="+mn-cs"/>
                        </a:rPr>
                        <a:t> </a:t>
                      </a:r>
                      <a:r>
                        <a:rPr kumimoji="0" lang="en-GB" sz="1700" b="1" i="0" u="none" strike="noStrike" kern="1200" cap="none" normalizeH="0" baseline="0" dirty="0" smtClean="0">
                          <a:ln>
                            <a:noFill/>
                          </a:ln>
                          <a:solidFill>
                            <a:srgbClr val="FF0000"/>
                          </a:solidFill>
                          <a:effectLst/>
                          <a:latin typeface="Verdana" pitchFamily="32" charset="0"/>
                          <a:ea typeface="+mn-ea"/>
                          <a:cs typeface="+mn-cs"/>
                        </a:rPr>
                        <a:t>(+Blue Growth calls) </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3 851</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57314">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Secure, clean and efficient energy *</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5 931</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Smart, green and integrated transport</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6 339</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61182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kern="1200" cap="none" normalizeH="0" baseline="0" dirty="0" smtClean="0">
                          <a:ln>
                            <a:noFill/>
                          </a:ln>
                          <a:solidFill>
                            <a:srgbClr val="FF0000"/>
                          </a:solidFill>
                          <a:effectLst/>
                          <a:latin typeface="Verdana" pitchFamily="32" charset="0"/>
                          <a:ea typeface="+mn-ea"/>
                          <a:cs typeface="+mn-cs"/>
                        </a:rPr>
                        <a:t>Climate action, environment, resource efficiency  and raw materials</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chemeClr val="bg1"/>
                          </a:solidFill>
                          <a:effectLst/>
                          <a:latin typeface="Verdana" pitchFamily="32" charset="0"/>
                        </a:rPr>
                        <a:t>3 081</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Inclusive, innovative and reflective societies</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1 310</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Secure societies</a:t>
                      </a:r>
                      <a:endParaRPr kumimoji="0" lang="en-GB" sz="1700" b="1" i="1" u="none" strike="noStrike" cap="none" normalizeH="0" baseline="0" dirty="0" smtClean="0">
                        <a:ln>
                          <a:noFill/>
                        </a:ln>
                        <a:solidFill>
                          <a:srgbClr val="FFFF00"/>
                        </a:solidFill>
                        <a:effectLst/>
                        <a:latin typeface="Verdana" pitchFamily="32" charset="0"/>
                      </a:endParaRP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defRPr/>
                      </a:pPr>
                      <a:r>
                        <a:rPr kumimoji="0" lang="en-GB" sz="1700" b="1" i="0" u="none" strike="noStrike" cap="none" normalizeH="0" baseline="0" dirty="0" smtClean="0">
                          <a:ln>
                            <a:noFill/>
                          </a:ln>
                          <a:solidFill>
                            <a:srgbClr val="FFFF00"/>
                          </a:solidFill>
                          <a:effectLst/>
                          <a:latin typeface="Verdana" pitchFamily="32" charset="0"/>
                        </a:rPr>
                        <a:t>1 695</a:t>
                      </a:r>
                      <a:endParaRPr kumimoji="0" lang="en-GB" sz="1700" b="1" i="1" u="none" strike="noStrike" cap="none" normalizeH="0" baseline="0" dirty="0" smtClean="0">
                        <a:ln>
                          <a:noFill/>
                        </a:ln>
                        <a:solidFill>
                          <a:srgbClr val="FFFF00"/>
                        </a:solidFill>
                        <a:effectLst/>
                        <a:latin typeface="Verdana" pitchFamily="32" charset="0"/>
                      </a:endParaRP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cap="none" normalizeH="0" baseline="0" dirty="0" smtClean="0">
                          <a:ln>
                            <a:noFill/>
                          </a:ln>
                          <a:solidFill>
                            <a:srgbClr val="FFFF00"/>
                          </a:solidFill>
                          <a:effectLst/>
                          <a:latin typeface="Verdana" pitchFamily="32" charset="0"/>
                        </a:rPr>
                        <a:t>Science with and for society</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cap="none" normalizeH="0" baseline="0" dirty="0" smtClean="0">
                          <a:ln>
                            <a:noFill/>
                          </a:ln>
                          <a:solidFill>
                            <a:srgbClr val="FFFF00"/>
                          </a:solidFill>
                          <a:effectLst/>
                          <a:latin typeface="Verdana" pitchFamily="32" charset="0"/>
                        </a:rPr>
                        <a:t>462</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52714">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kern="1200" cap="none" normalizeH="0" baseline="0" dirty="0" smtClean="0">
                          <a:ln>
                            <a:noFill/>
                          </a:ln>
                          <a:solidFill>
                            <a:srgbClr val="FFFF00"/>
                          </a:solidFill>
                          <a:effectLst/>
                          <a:latin typeface="Verdana" pitchFamily="32" charset="0"/>
                          <a:ea typeface="+mn-ea"/>
                          <a:cs typeface="+mn-cs"/>
                        </a:rPr>
                        <a:t>Spreading excellence and widening participation</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cap="none" normalizeH="0" baseline="0" dirty="0" smtClean="0">
                          <a:ln>
                            <a:noFill/>
                          </a:ln>
                          <a:solidFill>
                            <a:srgbClr val="FFFF00"/>
                          </a:solidFill>
                          <a:effectLst/>
                          <a:latin typeface="Verdana" pitchFamily="32" charset="0"/>
                        </a:rPr>
                        <a:t>816</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a:lstStyle/>
          <a:p>
            <a:r>
              <a:rPr lang="en-GB" sz="2400" dirty="0" smtClean="0">
                <a:solidFill>
                  <a:schemeClr val="bg2"/>
                </a:solidFill>
              </a:rPr>
              <a:t>H2020 - Societal challenges</a:t>
            </a:r>
            <a:endParaRPr lang="en-GB" sz="2400" dirty="0">
              <a:solidFill>
                <a:schemeClr val="bg2"/>
              </a:solidFill>
            </a:endParaRPr>
          </a:p>
        </p:txBody>
      </p:sp>
      <p:sp>
        <p:nvSpPr>
          <p:cNvPr id="3" name="Rechthoek 2"/>
          <p:cNvSpPr/>
          <p:nvPr/>
        </p:nvSpPr>
        <p:spPr>
          <a:xfrm>
            <a:off x="580231" y="3140968"/>
            <a:ext cx="8002587" cy="576064"/>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Tree>
    <p:extLst>
      <p:ext uri="{BB962C8B-B14F-4D97-AF65-F5344CB8AC3E}">
        <p14:creationId xmlns:p14="http://schemas.microsoft.com/office/powerpoint/2010/main" val="406253136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066" y="1339850"/>
            <a:ext cx="7924801" cy="1225054"/>
          </a:xfrm>
        </p:spPr>
        <p:txBody>
          <a:bodyPr/>
          <a:lstStyle/>
          <a:p>
            <a:pPr indent="4763" algn="ctr" eaLnBrk="0" hangingPunct="0">
              <a:defRPr/>
            </a:pPr>
            <a:r>
              <a:rPr lang="en-GB" kern="1200" dirty="0">
                <a:solidFill>
                  <a:srgbClr val="F2F2F2">
                    <a:lumMod val="10000"/>
                  </a:srgbClr>
                </a:solidFill>
                <a:latin typeface="+mj-lt"/>
                <a:ea typeface="+mj-ea"/>
                <a:cs typeface="+mj-cs"/>
              </a:rPr>
              <a:t>SC5 - Climate Action, </a:t>
            </a:r>
            <a:br>
              <a:rPr lang="en-GB" kern="1200" dirty="0">
                <a:solidFill>
                  <a:srgbClr val="F2F2F2">
                    <a:lumMod val="10000"/>
                  </a:srgbClr>
                </a:solidFill>
                <a:latin typeface="+mj-lt"/>
                <a:ea typeface="+mj-ea"/>
                <a:cs typeface="+mj-cs"/>
              </a:rPr>
            </a:br>
            <a:r>
              <a:rPr lang="en-GB" kern="1200" dirty="0">
                <a:solidFill>
                  <a:srgbClr val="F2F2F2">
                    <a:lumMod val="10000"/>
                  </a:srgbClr>
                </a:solidFill>
                <a:latin typeface="+mj-lt"/>
                <a:ea typeface="+mj-ea"/>
                <a:cs typeface="+mj-cs"/>
              </a:rPr>
              <a:t>Environment, Resource Efficiency and Raw Materials </a:t>
            </a:r>
          </a:p>
        </p:txBody>
      </p:sp>
      <p:sp>
        <p:nvSpPr>
          <p:cNvPr id="2" name="Content Placeholder 1"/>
          <p:cNvSpPr>
            <a:spLocks noGrp="1"/>
          </p:cNvSpPr>
          <p:nvPr>
            <p:ph idx="1"/>
          </p:nvPr>
        </p:nvSpPr>
        <p:spPr>
          <a:xfrm>
            <a:off x="609600" y="2564904"/>
            <a:ext cx="7950200" cy="3744416"/>
          </a:xfrm>
        </p:spPr>
        <p:txBody>
          <a:bodyPr/>
          <a:lstStyle/>
          <a:p>
            <a:pPr algn="just"/>
            <a:r>
              <a:rPr lang="en-GB" sz="2000" i="0" dirty="0"/>
              <a:t>T</a:t>
            </a:r>
            <a:r>
              <a:rPr lang="en-GB" sz="2000" i="0" dirty="0" smtClean="0"/>
              <a:t>o </a:t>
            </a:r>
            <a:r>
              <a:rPr lang="en-GB" sz="2000" i="0" dirty="0"/>
              <a:t>achieve a </a:t>
            </a:r>
            <a:r>
              <a:rPr lang="en-GB" sz="2000" b="1" i="0" dirty="0"/>
              <a:t>resource – </a:t>
            </a:r>
            <a:r>
              <a:rPr lang="en-GB" sz="2000" b="1" i="0" dirty="0" smtClean="0"/>
              <a:t>incl. water </a:t>
            </a:r>
            <a:r>
              <a:rPr lang="en-GB" sz="2000" b="1" i="0" dirty="0"/>
              <a:t>- efficient </a:t>
            </a:r>
            <a:r>
              <a:rPr lang="en-GB" sz="2000" b="1" i="0" dirty="0" smtClean="0"/>
              <a:t>and</a:t>
            </a:r>
          </a:p>
          <a:p>
            <a:pPr marL="0" indent="0" algn="just">
              <a:buNone/>
            </a:pPr>
            <a:r>
              <a:rPr lang="en-GB" sz="2000" b="1" i="0" dirty="0" smtClean="0"/>
              <a:t>climate </a:t>
            </a:r>
            <a:r>
              <a:rPr lang="en-GB" sz="2000" b="1" i="0" dirty="0"/>
              <a:t>change resilient </a:t>
            </a:r>
            <a:r>
              <a:rPr lang="en-GB" sz="2000" i="0" dirty="0"/>
              <a:t>economy</a:t>
            </a:r>
            <a:r>
              <a:rPr lang="en-GB" sz="2000" b="1" i="0" dirty="0"/>
              <a:t> </a:t>
            </a:r>
            <a:r>
              <a:rPr lang="en-GB" sz="2000" i="0" dirty="0"/>
              <a:t>and </a:t>
            </a:r>
            <a:r>
              <a:rPr lang="en-GB" sz="2000" i="0" dirty="0" smtClean="0"/>
              <a:t>society</a:t>
            </a:r>
            <a:r>
              <a:rPr lang="en-GB" sz="2000" i="0" dirty="0"/>
              <a:t>,</a:t>
            </a:r>
          </a:p>
          <a:p>
            <a:pPr algn="just"/>
            <a:r>
              <a:rPr lang="en-GB" sz="2000" i="0" dirty="0"/>
              <a:t>T</a:t>
            </a:r>
            <a:r>
              <a:rPr lang="en-GB" sz="2000" i="0" dirty="0" smtClean="0"/>
              <a:t>he </a:t>
            </a:r>
            <a:r>
              <a:rPr lang="en-GB" sz="2000" i="0" dirty="0"/>
              <a:t>protection and sustainable </a:t>
            </a:r>
            <a:r>
              <a:rPr lang="en-GB" sz="2000" i="0" dirty="0" smtClean="0"/>
              <a:t>management of </a:t>
            </a:r>
            <a:r>
              <a:rPr lang="en-GB" sz="2000" b="1" i="0" dirty="0" smtClean="0"/>
              <a:t>natural</a:t>
            </a:r>
          </a:p>
          <a:p>
            <a:pPr marL="0" indent="0" algn="just">
              <a:buNone/>
            </a:pPr>
            <a:r>
              <a:rPr lang="en-GB" sz="2000" b="1" i="0" dirty="0" smtClean="0"/>
              <a:t>resources </a:t>
            </a:r>
            <a:r>
              <a:rPr lang="en-GB" sz="2000" b="1" i="0" dirty="0"/>
              <a:t>and ecosystems</a:t>
            </a:r>
            <a:r>
              <a:rPr lang="en-GB" sz="2000" i="0" dirty="0"/>
              <a:t>, </a:t>
            </a:r>
          </a:p>
          <a:p>
            <a:pPr algn="just"/>
            <a:r>
              <a:rPr lang="en-GB" sz="2000" i="0" dirty="0" smtClean="0"/>
              <a:t>A </a:t>
            </a:r>
            <a:r>
              <a:rPr lang="en-GB" sz="2000" i="0" dirty="0"/>
              <a:t>sustainable supply and use </a:t>
            </a:r>
            <a:r>
              <a:rPr lang="en-GB" sz="2000" b="1" i="0" dirty="0"/>
              <a:t>of raw materials</a:t>
            </a:r>
            <a:r>
              <a:rPr lang="en-GB" sz="2000" i="0" dirty="0"/>
              <a:t>, </a:t>
            </a:r>
            <a:endParaRPr lang="en-GB" sz="2000" i="0" dirty="0" smtClean="0"/>
          </a:p>
          <a:p>
            <a:pPr marL="0" indent="0" algn="just">
              <a:buNone/>
            </a:pPr>
            <a:r>
              <a:rPr lang="en-GB" sz="2000" i="0" dirty="0" smtClean="0"/>
              <a:t>in </a:t>
            </a:r>
            <a:r>
              <a:rPr lang="en-GB" sz="2000" i="0" dirty="0"/>
              <a:t>order to meet the needs of a growing global population within the sustainable limits of the planet's natural resources and </a:t>
            </a:r>
            <a:r>
              <a:rPr lang="en-GB" sz="2000" i="0" dirty="0" smtClean="0"/>
              <a:t>eco-systems</a:t>
            </a:r>
          </a:p>
          <a:p>
            <a:pPr algn="just"/>
            <a:r>
              <a:rPr lang="en-GB" sz="2000" dirty="0"/>
              <a:t>Harnessing </a:t>
            </a:r>
            <a:r>
              <a:rPr lang="en-GB" sz="2000" b="1" dirty="0"/>
              <a:t>Earth/Ocean observation data- </a:t>
            </a:r>
            <a:r>
              <a:rPr lang="en-GB" sz="2000" dirty="0"/>
              <a:t>GEO</a:t>
            </a:r>
          </a:p>
        </p:txBody>
      </p:sp>
    </p:spTree>
    <p:extLst>
      <p:ext uri="{BB962C8B-B14F-4D97-AF65-F5344CB8AC3E}">
        <p14:creationId xmlns:p14="http://schemas.microsoft.com/office/powerpoint/2010/main" val="195199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fr-BE" b="1" i="0" kern="0" dirty="0">
                <a:solidFill>
                  <a:schemeClr val="tx1"/>
                </a:solidFill>
              </a:rPr>
              <a:t>BG </a:t>
            </a:r>
            <a:r>
              <a:rPr lang="fr-BE" b="1" i="0" kern="0" dirty="0" smtClean="0">
                <a:solidFill>
                  <a:schemeClr val="tx1"/>
                </a:solidFill>
              </a:rPr>
              <a:t>10 links</a:t>
            </a:r>
            <a:endParaRPr lang="en-GB" sz="1200" b="1" i="0" kern="0" dirty="0">
              <a:solidFill>
                <a:schemeClr val="tx1"/>
              </a:solidFill>
            </a:endParaRPr>
          </a:p>
        </p:txBody>
      </p:sp>
      <p:sp>
        <p:nvSpPr>
          <p:cNvPr id="6" name="Espace réservé du contenu 1"/>
          <p:cNvSpPr txBox="1">
            <a:spLocks/>
          </p:cNvSpPr>
          <p:nvPr/>
        </p:nvSpPr>
        <p:spPr>
          <a:xfrm>
            <a:off x="899592" y="3933056"/>
            <a:ext cx="7272808" cy="86409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i="0" kern="0" dirty="0">
                <a:solidFill>
                  <a:schemeClr val="accent1"/>
                </a:solidFill>
              </a:rPr>
              <a:t>Project implementation: key </a:t>
            </a:r>
            <a:r>
              <a:rPr lang="en-GB" i="0" kern="0" dirty="0" smtClean="0">
                <a:solidFill>
                  <a:schemeClr val="accent1"/>
                </a:solidFill>
              </a:rPr>
              <a:t>aspects </a:t>
            </a:r>
            <a:r>
              <a:rPr lang="en-GB" i="0" kern="0" dirty="0">
                <a:solidFill>
                  <a:schemeClr val="accent1"/>
                </a:solidFill>
              </a:rPr>
              <a:t>+ administrative, financial and legal issues</a:t>
            </a:r>
          </a:p>
          <a:p>
            <a:endParaRPr lang="en-GB" sz="800" b="0" i="0" kern="0" dirty="0">
              <a:solidFill>
                <a:schemeClr val="accent1"/>
              </a:solidFill>
            </a:endParaRPr>
          </a:p>
        </p:txBody>
      </p:sp>
      <p:sp>
        <p:nvSpPr>
          <p:cNvPr id="7" name="Espace réservé du contenu 1"/>
          <p:cNvSpPr txBox="1">
            <a:spLocks/>
          </p:cNvSpPr>
          <p:nvPr/>
        </p:nvSpPr>
        <p:spPr>
          <a:xfrm>
            <a:off x="899592" y="5091449"/>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0" i="0" kern="0" dirty="0" smtClean="0">
                <a:solidFill>
                  <a:schemeClr val="accent1"/>
                </a:solidFill>
              </a:rPr>
              <a:t>Looking forward</a:t>
            </a:r>
            <a:endParaRPr lang="en-GB" b="0" i="0" kern="0" dirty="0">
              <a:solidFill>
                <a:schemeClr val="accent1"/>
              </a:solidFill>
            </a:endParaRPr>
          </a:p>
        </p:txBody>
      </p:sp>
    </p:spTree>
    <p:extLst>
      <p:ext uri="{BB962C8B-B14F-4D97-AF65-F5344CB8AC3E}">
        <p14:creationId xmlns:p14="http://schemas.microsoft.com/office/powerpoint/2010/main" val="2533919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556792"/>
            <a:ext cx="8234876" cy="400110"/>
          </a:xfrm>
          <a:prstGeom prst="rect">
            <a:avLst/>
          </a:prstGeom>
          <a:noFill/>
          <a:ln w="25400">
            <a:solidFill>
              <a:schemeClr val="bg1"/>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0" hangingPunct="0">
              <a:spcBef>
                <a:spcPct val="20000"/>
              </a:spcBef>
              <a:buClr>
                <a:srgbClr val="000000">
                  <a:lumMod val="65000"/>
                  <a:lumOff val="35000"/>
                </a:srgbClr>
              </a:buClr>
            </a:pPr>
            <a:endParaRPr lang="fr-BE" sz="2000" kern="0" dirty="0" smtClean="0">
              <a:solidFill>
                <a:srgbClr val="000000"/>
              </a:solidFill>
            </a:endParaRPr>
          </a:p>
        </p:txBody>
      </p:sp>
      <p:sp>
        <p:nvSpPr>
          <p:cNvPr id="9" name="TextBox 8"/>
          <p:cNvSpPr txBox="1"/>
          <p:nvPr/>
        </p:nvSpPr>
        <p:spPr>
          <a:xfrm>
            <a:off x="179512" y="147988"/>
            <a:ext cx="3816424" cy="461665"/>
          </a:xfrm>
          <a:prstGeom prst="rect">
            <a:avLst/>
          </a:prstGeom>
          <a:noFill/>
        </p:spPr>
        <p:txBody>
          <a:bodyPr wrap="square" rtlCol="0">
            <a:spAutoFit/>
          </a:bodyPr>
          <a:lstStyle/>
          <a:p>
            <a:pPr algn="ctr"/>
            <a:endParaRPr lang="en-GB" sz="2400" b="1" dirty="0" smtClean="0">
              <a:solidFill>
                <a:srgbClr val="000000"/>
              </a:solidFill>
            </a:endParaRPr>
          </a:p>
        </p:txBody>
      </p:sp>
      <p:sp>
        <p:nvSpPr>
          <p:cNvPr id="4" name="Title 3"/>
          <p:cNvSpPr>
            <a:spLocks noGrp="1"/>
          </p:cNvSpPr>
          <p:nvPr>
            <p:ph type="title"/>
          </p:nvPr>
        </p:nvSpPr>
        <p:spPr>
          <a:xfrm>
            <a:off x="618066" y="1339851"/>
            <a:ext cx="7924801" cy="803274"/>
          </a:xfrm>
        </p:spPr>
        <p:txBody>
          <a:bodyPr/>
          <a:lstStyle/>
          <a:p>
            <a:pPr algn="ctr"/>
            <a:r>
              <a:rPr lang="en-GB" dirty="0"/>
              <a:t>Call - Blue Growth - Demonstrating an ocean of opportunities - </a:t>
            </a:r>
            <a:r>
              <a:rPr lang="en-GB" i="1" dirty="0"/>
              <a:t>H2020-BG-2016-2017 </a:t>
            </a:r>
            <a:r>
              <a:rPr lang="en-US" dirty="0">
                <a:solidFill>
                  <a:schemeClr val="tx1"/>
                </a:solidFill>
              </a:rPr>
              <a:t/>
            </a:r>
            <a:br>
              <a:rPr lang="en-US" dirty="0">
                <a:solidFill>
                  <a:schemeClr val="tx1"/>
                </a:solidFill>
              </a:rPr>
            </a:br>
            <a:r>
              <a:rPr lang="en-GB" i="1" dirty="0" smtClean="0">
                <a:solidFill>
                  <a:srgbClr val="000000"/>
                </a:solidFill>
              </a:rPr>
              <a:t/>
            </a:r>
            <a:br>
              <a:rPr lang="en-GB" i="1" dirty="0" smtClean="0">
                <a:solidFill>
                  <a:srgbClr val="000000"/>
                </a:solidFill>
              </a:rPr>
            </a:br>
            <a:endParaRPr lang="en-GB" i="1" dirty="0"/>
          </a:p>
        </p:txBody>
      </p:sp>
      <p:sp>
        <p:nvSpPr>
          <p:cNvPr id="6" name="Content Placeholder 5"/>
          <p:cNvSpPr>
            <a:spLocks noGrp="1"/>
          </p:cNvSpPr>
          <p:nvPr>
            <p:ph idx="1"/>
          </p:nvPr>
        </p:nvSpPr>
        <p:spPr>
          <a:xfrm>
            <a:off x="487962" y="2257425"/>
            <a:ext cx="8320758" cy="3798402"/>
          </a:xfrm>
        </p:spPr>
        <p:txBody>
          <a:bodyPr/>
          <a:lstStyle/>
          <a:p>
            <a:pPr marL="0" indent="0" algn="just">
              <a:lnSpc>
                <a:spcPct val="150000"/>
              </a:lnSpc>
              <a:buNone/>
            </a:pPr>
            <a:r>
              <a:rPr lang="en-GB" sz="2000" b="1" dirty="0" smtClean="0"/>
              <a:t>four </a:t>
            </a:r>
            <a:r>
              <a:rPr lang="en-GB" sz="2000" b="1" dirty="0"/>
              <a:t>interlinked </a:t>
            </a:r>
            <a:r>
              <a:rPr lang="en-GB" sz="2000" b="1" dirty="0" smtClean="0"/>
              <a:t>pillars</a:t>
            </a:r>
            <a:r>
              <a:rPr lang="en-GB" sz="2000" dirty="0" smtClean="0"/>
              <a:t>: </a:t>
            </a:r>
            <a:endParaRPr lang="en-GB" sz="2000" dirty="0"/>
          </a:p>
          <a:p>
            <a:pPr marL="457200" indent="-457200" algn="just">
              <a:lnSpc>
                <a:spcPct val="150000"/>
              </a:lnSpc>
              <a:buAutoNum type="arabicParenR"/>
            </a:pPr>
            <a:r>
              <a:rPr lang="en-GB" sz="2000" b="1" dirty="0" smtClean="0"/>
              <a:t>Boosting </a:t>
            </a:r>
            <a:r>
              <a:rPr lang="en-GB" sz="2000" b="1" dirty="0"/>
              <a:t>innovation for emerging Blue </a:t>
            </a:r>
            <a:r>
              <a:rPr lang="en-GB" sz="2000" b="1" dirty="0" smtClean="0"/>
              <a:t>Growth</a:t>
            </a:r>
          </a:p>
          <a:p>
            <a:pPr marL="0" indent="0" algn="just">
              <a:lnSpc>
                <a:spcPct val="150000"/>
              </a:lnSpc>
              <a:buNone/>
            </a:pPr>
            <a:r>
              <a:rPr lang="en-GB" sz="2000" b="1" dirty="0" smtClean="0"/>
              <a:t>Activities</a:t>
            </a:r>
          </a:p>
          <a:p>
            <a:pPr marL="0" indent="0" algn="just">
              <a:lnSpc>
                <a:spcPct val="150000"/>
              </a:lnSpc>
              <a:buNone/>
            </a:pPr>
            <a:r>
              <a:rPr lang="en-GB" sz="2000" b="1" dirty="0" smtClean="0"/>
              <a:t>2</a:t>
            </a:r>
            <a:r>
              <a:rPr lang="en-GB" sz="2000" b="1" dirty="0"/>
              <a:t>) Linking healthy oceans and seas with healthy </a:t>
            </a:r>
            <a:r>
              <a:rPr lang="en-GB" sz="2000" b="1" dirty="0" smtClean="0"/>
              <a:t>people</a:t>
            </a:r>
          </a:p>
          <a:p>
            <a:pPr marL="0" indent="0" algn="just">
              <a:lnSpc>
                <a:spcPct val="150000"/>
              </a:lnSpc>
              <a:buNone/>
            </a:pPr>
            <a:r>
              <a:rPr lang="en-GB" sz="2000" b="1" dirty="0">
                <a:solidFill>
                  <a:srgbClr val="FF0000"/>
                </a:solidFill>
              </a:rPr>
              <a:t>3) The Arctic </a:t>
            </a:r>
            <a:r>
              <a:rPr lang="en-GB" sz="2000" b="1" dirty="0" smtClean="0">
                <a:solidFill>
                  <a:srgbClr val="FF0000"/>
                </a:solidFill>
              </a:rPr>
              <a:t>dimension</a:t>
            </a:r>
          </a:p>
          <a:p>
            <a:pPr marL="0" indent="0" algn="just">
              <a:lnSpc>
                <a:spcPct val="150000"/>
              </a:lnSpc>
              <a:buNone/>
            </a:pPr>
            <a:r>
              <a:rPr lang="en-GB" sz="2000" b="1" dirty="0" smtClean="0"/>
              <a:t>4</a:t>
            </a:r>
            <a:r>
              <a:rPr lang="en-GB" sz="2000" b="1" dirty="0"/>
              <a:t>) Valorising the Mediterranean Sea Basin</a:t>
            </a:r>
            <a:endParaRPr lang="en-GB" sz="2000" dirty="0"/>
          </a:p>
          <a:p>
            <a:pPr marL="0" indent="0" algn="just">
              <a:lnSpc>
                <a:spcPct val="150000"/>
              </a:lnSpc>
              <a:buNone/>
            </a:pPr>
            <a:endParaRPr lang="en-GB" sz="2000" dirty="0"/>
          </a:p>
        </p:txBody>
      </p:sp>
    </p:spTree>
    <p:extLst>
      <p:ext uri="{BB962C8B-B14F-4D97-AF65-F5344CB8AC3E}">
        <p14:creationId xmlns:p14="http://schemas.microsoft.com/office/powerpoint/2010/main" val="353949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blank">
  <a:themeElements>
    <a:clrScheme name="EASME-PPT-Theme">
      <a:dk1>
        <a:srgbClr val="434445"/>
      </a:dk1>
      <a:lt1>
        <a:srgbClr val="F2F2F2"/>
      </a:lt1>
      <a:dk2>
        <a:srgbClr val="0B6192"/>
      </a:dk2>
      <a:lt2>
        <a:srgbClr val="FFFFFF"/>
      </a:lt2>
      <a:accent1>
        <a:srgbClr val="434544"/>
      </a:accent1>
      <a:accent2>
        <a:srgbClr val="EB775B"/>
      </a:accent2>
      <a:accent3>
        <a:srgbClr val="F8B334"/>
      </a:accent3>
      <a:accent4>
        <a:srgbClr val="97BF0D"/>
      </a:accent4>
      <a:accent5>
        <a:srgbClr val="4DB9C7"/>
      </a:accent5>
      <a:accent6>
        <a:srgbClr val="F2F2F2"/>
      </a:accent6>
      <a:hlink>
        <a:srgbClr val="3AAEF0"/>
      </a:hlink>
      <a:folHlink>
        <a:srgbClr val="434544"/>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AS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3294</Words>
  <Application>Microsoft Office PowerPoint</Application>
  <PresentationFormat>Bildschirmpräsentation (4:3)</PresentationFormat>
  <Paragraphs>540</Paragraphs>
  <Slides>40</Slides>
  <Notes>28</Notes>
  <HiddenSlides>10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40</vt:i4>
      </vt:variant>
    </vt:vector>
  </HeadingPairs>
  <TitlesOfParts>
    <vt:vector size="48" baseType="lpstr">
      <vt:lpstr>MS PGothic</vt:lpstr>
      <vt:lpstr>Arial</vt:lpstr>
      <vt:lpstr>Courier New</vt:lpstr>
      <vt:lpstr>Times New Roman</vt:lpstr>
      <vt:lpstr>Verdana</vt:lpstr>
      <vt:lpstr>Wingdings</vt:lpstr>
      <vt:lpstr>blank</vt:lpstr>
      <vt:lpstr>EASME</vt:lpstr>
      <vt:lpstr>PowerPoint-Präsentation</vt:lpstr>
      <vt:lpstr>Content</vt:lpstr>
      <vt:lpstr>PowerPoint-Präsentation</vt:lpstr>
      <vt:lpstr>PowerPoint-Präsentation</vt:lpstr>
      <vt:lpstr>PowerPoint-Präsentation</vt:lpstr>
      <vt:lpstr>H2020 - Societal challenges</vt:lpstr>
      <vt:lpstr>SC5 - Climate Action,  Environment, Resource Efficiency and Raw Materials </vt:lpstr>
      <vt:lpstr>Content</vt:lpstr>
      <vt:lpstr>Call - Blue Growth - Demonstrating an ocean of opportunities - H2020-BG-2016-2017   </vt:lpstr>
      <vt:lpstr>Call - Blue Growth - Demonstrating an ocean of opportunities - H2020-BG-2016-2017   </vt:lpstr>
      <vt:lpstr>Synergies with other projects/initiatives like the BG projects or … </vt:lpstr>
      <vt:lpstr>… the GEO-related projects 2014-2015 </vt:lpstr>
      <vt:lpstr>… the GEO-related projects 2016-2017</vt:lpstr>
      <vt:lpstr>11th GEO European Projects Workshop 2017 </vt:lpstr>
      <vt:lpstr>Content</vt:lpstr>
      <vt:lpstr>H2020 – Focus on Innovation  </vt:lpstr>
      <vt:lpstr>Standards - a major driver of innovation</vt:lpstr>
      <vt:lpstr>Standards</vt:lpstr>
      <vt:lpstr>Earth observation and spatial data</vt:lpstr>
      <vt:lpstr>Open Access</vt:lpstr>
      <vt:lpstr>Open Access</vt:lpstr>
      <vt:lpstr>PowerPoint-Präsentation</vt:lpstr>
      <vt:lpstr>Open Access</vt:lpstr>
      <vt:lpstr>Open Access</vt:lpstr>
      <vt:lpstr>Communication in H2020</vt:lpstr>
      <vt:lpstr>PowerPoint-Präsentation</vt:lpstr>
      <vt:lpstr>PowerPoint-Präsentation</vt:lpstr>
      <vt:lpstr>Events Organized by EASME/EC</vt:lpstr>
      <vt:lpstr>Project timeline and payments</vt:lpstr>
      <vt:lpstr>Periodic and continuous reporting</vt:lpstr>
      <vt:lpstr>Financial reporting</vt:lpstr>
      <vt:lpstr>PowerPoint-Präsentation</vt:lpstr>
      <vt:lpstr>Submission of deliverables</vt:lpstr>
      <vt:lpstr>Submission of reports</vt:lpstr>
      <vt:lpstr>Summing Up</vt:lpstr>
      <vt:lpstr>Content</vt:lpstr>
      <vt:lpstr>PowerPoint-Präsentation</vt:lpstr>
      <vt:lpstr>WP 2018-2020</vt:lpstr>
      <vt:lpstr>Become an independent expert</vt:lpstr>
      <vt:lpstr>Thank you for your attention! Questions? </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LEUNG Derek (EASME)</dc:creator>
  <cp:lastModifiedBy>Franz</cp:lastModifiedBy>
  <cp:revision>332</cp:revision>
  <dcterms:created xsi:type="dcterms:W3CDTF">2015-08-25T14:23:48Z</dcterms:created>
  <dcterms:modified xsi:type="dcterms:W3CDTF">2017-01-19T21:16:59Z</dcterms:modified>
</cp:coreProperties>
</file>