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81" r:id="rId2"/>
    <p:sldId id="282" r:id="rId3"/>
    <p:sldId id="283" r:id="rId4"/>
    <p:sldId id="284" r:id="rId5"/>
    <p:sldId id="285" r:id="rId6"/>
    <p:sldId id="286" r:id="rId7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iara Bearzotti" initials="CHB" lastIdx="1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072" autoAdjust="0"/>
  </p:normalViewPr>
  <p:slideViewPr>
    <p:cSldViewPr>
      <p:cViewPr>
        <p:scale>
          <a:sx n="75" d="100"/>
          <a:sy n="75" d="100"/>
        </p:scale>
        <p:origin x="-810" y="75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22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097290-B370-4872-9F74-F9E0094F6EC7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E7842A-A441-4016-A3DB-F8EB0E8513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9574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70513" indent="-29635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85405" indent="-2370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59567" indent="-2370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133730" indent="-2370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607892" indent="-2370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3082054" indent="-2370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556216" indent="-2370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4030378" indent="-2370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1B8C275-88EB-4B98-BF79-583471795551}" type="slidenum">
              <a:rPr lang="da-DK" altLang="da-DK" smtClean="0"/>
              <a:pPr>
                <a:spcBef>
                  <a:spcPct val="0"/>
                </a:spcBef>
              </a:pPr>
              <a:t>3</a:t>
            </a:fld>
            <a:endParaRPr lang="da-DK" altLang="da-DK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da-DK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92585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tiff"/><Relationship Id="rId5" Type="http://schemas.openxmlformats.org/officeDocument/2006/relationships/image" Target="../media/image5.jpeg"/><Relationship Id="rId4" Type="http://schemas.openxmlformats.org/officeDocument/2006/relationships/hyperlink" Target="http://www.blue-action.eu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-15957"/>
            <a:ext cx="8128000" cy="5422900"/>
          </a:xfrm>
          <a:prstGeom prst="rect">
            <a:avLst/>
          </a:prstGeom>
        </p:spPr>
      </p:pic>
      <p:pic>
        <p:nvPicPr>
          <p:cNvPr id="7" name="Grafik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278131" y="2343963"/>
            <a:ext cx="5400599" cy="808713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1043608" y="3068960"/>
            <a:ext cx="77777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a-DK" sz="2400" b="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da-DK" sz="2400" b="1" dirty="0" smtClean="0">
                <a:solidFill>
                  <a:schemeClr val="tx2">
                    <a:lumMod val="50000"/>
                  </a:schemeClr>
                </a:solidFill>
              </a:rPr>
              <a:t>www.blue-action.eu</a:t>
            </a:r>
          </a:p>
          <a:p>
            <a:r>
              <a:rPr lang="da-DK" sz="2400" b="1" dirty="0" smtClean="0">
                <a:solidFill>
                  <a:schemeClr val="tx2">
                    <a:lumMod val="50000"/>
                  </a:schemeClr>
                </a:solidFill>
              </a:rPr>
              <a:t>Twitter:</a:t>
            </a:r>
            <a:r>
              <a:rPr lang="da-DK" sz="2400" b="1" baseline="0" dirty="0" smtClean="0">
                <a:solidFill>
                  <a:schemeClr val="tx2">
                    <a:lumMod val="50000"/>
                  </a:schemeClr>
                </a:solidFill>
              </a:rPr>
              <a:t> @BG10Blueaction</a:t>
            </a:r>
            <a:endParaRPr lang="da-DK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7704182" y="5187009"/>
            <a:ext cx="143981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100" dirty="0" smtClean="0">
                <a:solidFill>
                  <a:schemeClr val="tx2">
                    <a:lumMod val="50000"/>
                  </a:schemeClr>
                </a:solidFill>
              </a:rPr>
              <a:t>Photo </a:t>
            </a:r>
            <a:r>
              <a:rPr lang="da-DK" sz="1100" dirty="0" err="1" smtClean="0">
                <a:solidFill>
                  <a:schemeClr val="tx2">
                    <a:lumMod val="50000"/>
                  </a:schemeClr>
                </a:solidFill>
              </a:rPr>
              <a:t>credit</a:t>
            </a:r>
            <a:r>
              <a:rPr lang="da-DK" sz="1100" dirty="0" smtClean="0">
                <a:solidFill>
                  <a:schemeClr val="tx2">
                    <a:lumMod val="50000"/>
                  </a:schemeClr>
                </a:solidFill>
              </a:rPr>
              <a:t>: DMI </a:t>
            </a:r>
            <a:r>
              <a:rPr lang="da-DK" sz="1100" dirty="0" err="1" smtClean="0">
                <a:solidFill>
                  <a:schemeClr val="tx2">
                    <a:lumMod val="50000"/>
                  </a:schemeClr>
                </a:solidFill>
              </a:rPr>
              <a:t>chb</a:t>
            </a:r>
            <a:endParaRPr lang="da-DK" sz="11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1142526" y="78558"/>
            <a:ext cx="7950706" cy="2846386"/>
          </a:xfrm>
        </p:spPr>
        <p:txBody>
          <a:bodyPr/>
          <a:lstStyle>
            <a:lvl1pPr marL="0" indent="0">
              <a:buNone/>
              <a:defRPr b="0">
                <a:solidFill>
                  <a:srgbClr val="002060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1016000" y="5448618"/>
            <a:ext cx="8111525" cy="122074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EC Review 10-11 March 2020, Brussels</a:t>
            </a:r>
          </a:p>
        </p:txBody>
      </p:sp>
    </p:spTree>
    <p:extLst>
      <p:ext uri="{BB962C8B-B14F-4D97-AF65-F5344CB8AC3E}">
        <p14:creationId xmlns:p14="http://schemas.microsoft.com/office/powerpoint/2010/main" val="3150096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48020"/>
            <a:ext cx="8064896" cy="860700"/>
          </a:xfrm>
        </p:spPr>
        <p:txBody>
          <a:bodyPr>
            <a:normAutofit/>
          </a:bodyPr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052736"/>
            <a:ext cx="7715200" cy="5073427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742A0-8441-434E-A329-6E714DBB7BDD}" type="datetimeFigureOut">
              <a:rPr lang="da-DK" smtClean="0"/>
              <a:t>06-05-2020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245F7-DC11-47C8-A6D7-8919831ACB7C}" type="slidenum">
              <a:rPr lang="da-DK" smtClean="0"/>
              <a:t>‹#›</a:t>
            </a:fld>
            <a:endParaRPr lang="da-DK"/>
          </a:p>
        </p:txBody>
      </p:sp>
      <p:pic>
        <p:nvPicPr>
          <p:cNvPr id="7" name="Grafi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278131" y="2343963"/>
            <a:ext cx="5400599" cy="808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783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99" y="4406900"/>
            <a:ext cx="7523113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99" y="2906713"/>
            <a:ext cx="75231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742A0-8441-434E-A329-6E714DBB7BDD}" type="datetimeFigureOut">
              <a:rPr lang="da-DK" smtClean="0"/>
              <a:t>06-05-2020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245F7-DC11-47C8-A6D7-8919831ACB7C}" type="slidenum">
              <a:rPr lang="da-DK" smtClean="0"/>
              <a:t>‹#›</a:t>
            </a:fld>
            <a:endParaRPr lang="da-DK"/>
          </a:p>
        </p:txBody>
      </p:sp>
      <p:pic>
        <p:nvPicPr>
          <p:cNvPr id="7" name="Grafi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278131" y="2343963"/>
            <a:ext cx="5400599" cy="808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558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1600" y="1484784"/>
            <a:ext cx="374441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032" y="1484784"/>
            <a:ext cx="381642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742A0-8441-434E-A329-6E714DBB7BDD}" type="datetimeFigureOut">
              <a:rPr lang="da-DK" smtClean="0"/>
              <a:t>06-05-2020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245F7-DC11-47C8-A6D7-8919831ACB7C}" type="slidenum">
              <a:rPr lang="da-DK" smtClean="0"/>
              <a:t>‹#›</a:t>
            </a:fld>
            <a:endParaRPr lang="da-DK"/>
          </a:p>
        </p:txBody>
      </p:sp>
      <p:pic>
        <p:nvPicPr>
          <p:cNvPr id="8" name="Grafi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278131" y="2343963"/>
            <a:ext cx="5400599" cy="808713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971600" y="48020"/>
            <a:ext cx="8064896" cy="860700"/>
          </a:xfrm>
        </p:spPr>
        <p:txBody>
          <a:bodyPr>
            <a:normAutofit/>
          </a:bodyPr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98574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742A0-8441-434E-A329-6E714DBB7BDD}" type="datetimeFigureOut">
              <a:rPr lang="da-DK" smtClean="0"/>
              <a:t>06-05-2020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245F7-DC11-47C8-A6D7-8919831ACB7C}" type="slidenum">
              <a:rPr lang="da-DK" smtClean="0"/>
              <a:t>‹#›</a:t>
            </a:fld>
            <a:endParaRPr lang="da-DK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71600" y="48020"/>
            <a:ext cx="8064896" cy="860700"/>
          </a:xfrm>
        </p:spPr>
        <p:txBody>
          <a:bodyPr>
            <a:normAutofit/>
          </a:bodyPr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pic>
        <p:nvPicPr>
          <p:cNvPr id="7" name="Grafi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278131" y="2343963"/>
            <a:ext cx="5400599" cy="808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596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742A0-8441-434E-A329-6E714DBB7BDD}" type="datetimeFigureOut">
              <a:rPr lang="da-DK" smtClean="0"/>
              <a:t>06-05-2020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245F7-DC11-47C8-A6D7-8919831ACB7C}" type="slidenum">
              <a:rPr lang="da-DK" smtClean="0"/>
              <a:t>‹#›</a:t>
            </a:fld>
            <a:endParaRPr lang="da-DK"/>
          </a:p>
        </p:txBody>
      </p:sp>
      <p:pic>
        <p:nvPicPr>
          <p:cNvPr id="5" name="Grafi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278131" y="2343963"/>
            <a:ext cx="5400599" cy="808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94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273050"/>
            <a:ext cx="302433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7944" y="273050"/>
            <a:ext cx="461885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600" y="1484784"/>
            <a:ext cx="302433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742A0-8441-434E-A329-6E714DBB7BDD}" type="datetimeFigureOut">
              <a:rPr lang="da-DK" smtClean="0"/>
              <a:t>06-05-2020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245F7-DC11-47C8-A6D7-8919831ACB7C}" type="slidenum">
              <a:rPr lang="da-DK" smtClean="0"/>
              <a:t>‹#›</a:t>
            </a:fld>
            <a:endParaRPr lang="da-DK"/>
          </a:p>
        </p:txBody>
      </p:sp>
      <p:pic>
        <p:nvPicPr>
          <p:cNvPr id="8" name="Grafi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278131" y="2343963"/>
            <a:ext cx="5400599" cy="808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537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742A0-8441-434E-A329-6E714DBB7BDD}" type="datetimeFigureOut">
              <a:rPr lang="da-DK" smtClean="0"/>
              <a:t>06-05-2020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245F7-DC11-47C8-A6D7-8919831ACB7C}" type="slidenum">
              <a:rPr lang="da-DK" smtClean="0"/>
              <a:t>‹#›</a:t>
            </a:fld>
            <a:endParaRPr lang="da-DK"/>
          </a:p>
        </p:txBody>
      </p:sp>
      <p:pic>
        <p:nvPicPr>
          <p:cNvPr id="8" name="Grafi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278131" y="2343963"/>
            <a:ext cx="5400599" cy="808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046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224" y="4664898"/>
            <a:ext cx="1295792" cy="12957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60" y="-8503"/>
            <a:ext cx="8118140" cy="3207781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1025860" y="3199278"/>
            <a:ext cx="81101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b="1" dirty="0" smtClean="0">
                <a:solidFill>
                  <a:srgbClr val="002060"/>
                </a:solidFill>
              </a:rPr>
              <a:t>Project </a:t>
            </a:r>
            <a:r>
              <a:rPr lang="da-DK" b="1" dirty="0" err="1">
                <a:solidFill>
                  <a:srgbClr val="002060"/>
                </a:solidFill>
              </a:rPr>
              <a:t>Coordinators</a:t>
            </a:r>
            <a:r>
              <a:rPr lang="da-DK" b="1" dirty="0"/>
              <a:t>: </a:t>
            </a:r>
            <a:r>
              <a:rPr lang="da-DK" dirty="0"/>
              <a:t>Steffen </a:t>
            </a:r>
            <a:r>
              <a:rPr lang="da-DK" dirty="0" smtClean="0"/>
              <a:t>M. Olsen</a:t>
            </a:r>
            <a:r>
              <a:rPr lang="da-DK" dirty="0"/>
              <a:t>, Danish </a:t>
            </a:r>
            <a:r>
              <a:rPr lang="da-DK" dirty="0" err="1"/>
              <a:t>Meteorological</a:t>
            </a:r>
            <a:r>
              <a:rPr lang="da-DK" dirty="0"/>
              <a:t> </a:t>
            </a:r>
            <a:r>
              <a:rPr lang="da-DK" dirty="0" err="1"/>
              <a:t>Institute</a:t>
            </a:r>
            <a:r>
              <a:rPr lang="da-DK" dirty="0"/>
              <a:t>, smo@dmi.dk and Daniela Matei, Max Planck </a:t>
            </a:r>
            <a:r>
              <a:rPr lang="da-DK" dirty="0" err="1"/>
              <a:t>Institute</a:t>
            </a:r>
            <a:r>
              <a:rPr lang="da-DK" dirty="0"/>
              <a:t> for </a:t>
            </a:r>
            <a:r>
              <a:rPr lang="da-DK" dirty="0" err="1"/>
              <a:t>Meteorology</a:t>
            </a:r>
            <a:r>
              <a:rPr lang="da-DK" dirty="0"/>
              <a:t>, </a:t>
            </a:r>
            <a:r>
              <a:rPr lang="da-DK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daniela.matei@mpimet.mpg.de </a:t>
            </a:r>
          </a:p>
          <a:p>
            <a:r>
              <a:rPr lang="da-DK" b="1" dirty="0">
                <a:solidFill>
                  <a:srgbClr val="002060"/>
                </a:solidFill>
              </a:rPr>
              <a:t>Project Office:</a:t>
            </a:r>
            <a:r>
              <a:rPr lang="da-DK" b="1" dirty="0"/>
              <a:t> </a:t>
            </a:r>
            <a:r>
              <a:rPr lang="da-DK" dirty="0"/>
              <a:t>Chiara Bearzotti, Danish </a:t>
            </a:r>
            <a:r>
              <a:rPr lang="da-DK" dirty="0" err="1"/>
              <a:t>Meteorological</a:t>
            </a:r>
            <a:r>
              <a:rPr lang="da-DK" dirty="0"/>
              <a:t> </a:t>
            </a:r>
            <a:r>
              <a:rPr lang="da-DK" dirty="0" err="1"/>
              <a:t>Institute</a:t>
            </a:r>
            <a:r>
              <a:rPr lang="da-DK" dirty="0"/>
              <a:t>, chb@dmi.dk 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3030598" y="5436922"/>
            <a:ext cx="60960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dirty="0" smtClean="0">
                <a:hlinkClick r:id="rId4"/>
              </a:rPr>
              <a:t>www.blue-action.eu</a:t>
            </a:r>
            <a:r>
              <a:rPr lang="da-DK" dirty="0" smtClean="0"/>
              <a:t> </a:t>
            </a:r>
            <a:endParaRPr lang="da-DK" dirty="0"/>
          </a:p>
          <a:p>
            <a:r>
              <a:rPr lang="en-US" dirty="0"/>
              <a:t>The Blue-Action project has received funding from the European Union’s Horizon 2020 research and innovation </a:t>
            </a:r>
            <a:r>
              <a:rPr lang="en-US" dirty="0" err="1"/>
              <a:t>programme</a:t>
            </a:r>
            <a:r>
              <a:rPr lang="en-US" dirty="0"/>
              <a:t> under grant agreement No 727852 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6300016" y="5081961"/>
            <a:ext cx="24593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2400" dirty="0"/>
              <a:t>@BG10Blueaction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226" y="5436922"/>
            <a:ext cx="2051720" cy="1368392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8030018" y="2620644"/>
            <a:ext cx="108012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100" dirty="0" smtClean="0">
                <a:solidFill>
                  <a:schemeClr val="bg1">
                    <a:lumMod val="95000"/>
                  </a:schemeClr>
                </a:solidFill>
              </a:rPr>
              <a:t>Photo </a:t>
            </a:r>
            <a:r>
              <a:rPr lang="da-DK" sz="1100" dirty="0" err="1" smtClean="0">
                <a:solidFill>
                  <a:schemeClr val="bg1">
                    <a:lumMod val="95000"/>
                  </a:schemeClr>
                </a:solidFill>
              </a:rPr>
              <a:t>credit</a:t>
            </a:r>
            <a:r>
              <a:rPr lang="da-DK" sz="1100" dirty="0" smtClean="0">
                <a:solidFill>
                  <a:schemeClr val="bg1">
                    <a:lumMod val="95000"/>
                  </a:schemeClr>
                </a:solidFill>
              </a:rPr>
              <a:t>: </a:t>
            </a:r>
          </a:p>
          <a:p>
            <a:r>
              <a:rPr lang="en-GB" sz="1100" dirty="0" smtClean="0">
                <a:solidFill>
                  <a:schemeClr val="bg1">
                    <a:lumMod val="95000"/>
                  </a:schemeClr>
                </a:solidFill>
              </a:rPr>
              <a:t>Kathryn Hansen/NASA</a:t>
            </a:r>
            <a:r>
              <a:rPr lang="da-DK" sz="11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endParaRPr lang="da-DK" sz="11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3" name="Grafik 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278131" y="2343963"/>
            <a:ext cx="5400599" cy="808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882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742A0-8441-434E-A329-6E714DBB7BDD}" type="datetimeFigureOut">
              <a:rPr lang="da-DK" smtClean="0"/>
              <a:t>06-05-2020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245F7-DC11-47C8-A6D7-8919831ACB7C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07113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png"/><Relationship Id="rId3" Type="http://schemas.openxmlformats.org/officeDocument/2006/relationships/image" Target="../media/image7.jpeg"/><Relationship Id="rId7" Type="http://schemas.openxmlformats.org/officeDocument/2006/relationships/image" Target="../media/image11.jpg"/><Relationship Id="rId12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11" Type="http://schemas.openxmlformats.org/officeDocument/2006/relationships/image" Target="../media/image15.png"/><Relationship Id="rId5" Type="http://schemas.openxmlformats.org/officeDocument/2006/relationships/image" Target="../media/image9.jpg"/><Relationship Id="rId10" Type="http://schemas.openxmlformats.org/officeDocument/2006/relationships/image" Target="../media/image14.png"/><Relationship Id="rId4" Type="http://schemas.openxmlformats.org/officeDocument/2006/relationships/image" Target="../media/image8.jp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13" Type="http://schemas.openxmlformats.org/officeDocument/2006/relationships/image" Target="../media/image30.png"/><Relationship Id="rId3" Type="http://schemas.openxmlformats.org/officeDocument/2006/relationships/image" Target="../media/image20.jpeg"/><Relationship Id="rId7" Type="http://schemas.openxmlformats.org/officeDocument/2006/relationships/image" Target="../media/image24.gif"/><Relationship Id="rId12" Type="http://schemas.openxmlformats.org/officeDocument/2006/relationships/image" Target="../media/image29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gif"/><Relationship Id="rId4" Type="http://schemas.openxmlformats.org/officeDocument/2006/relationships/image" Target="../media/image21.jpg"/><Relationship Id="rId9" Type="http://schemas.openxmlformats.org/officeDocument/2006/relationships/image" Target="../media/image26.jpeg"/><Relationship Id="rId14" Type="http://schemas.openxmlformats.org/officeDocument/2006/relationships/image" Target="../media/image3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142526" y="78558"/>
            <a:ext cx="7950706" cy="3278434"/>
          </a:xfrm>
        </p:spPr>
        <p:txBody>
          <a:bodyPr>
            <a:normAutofit lnSpcReduction="10000"/>
          </a:bodyPr>
          <a:lstStyle/>
          <a:p>
            <a:r>
              <a:rPr lang="da-DK" b="1" dirty="0" smtClean="0"/>
              <a:t>WP5 </a:t>
            </a:r>
          </a:p>
          <a:p>
            <a:r>
              <a:rPr lang="da-DK" b="1" dirty="0" err="1" smtClean="0"/>
              <a:t>Developing</a:t>
            </a:r>
            <a:r>
              <a:rPr lang="da-DK" b="1" dirty="0" smtClean="0"/>
              <a:t> and </a:t>
            </a:r>
            <a:r>
              <a:rPr lang="da-DK" b="1" dirty="0" err="1" smtClean="0"/>
              <a:t>Valuing</a:t>
            </a:r>
            <a:r>
              <a:rPr lang="da-DK" b="1" dirty="0" smtClean="0"/>
              <a:t> </a:t>
            </a:r>
            <a:r>
              <a:rPr lang="da-DK" b="1" dirty="0" err="1" smtClean="0"/>
              <a:t>Climate</a:t>
            </a:r>
            <a:r>
              <a:rPr lang="da-DK" b="1" dirty="0" smtClean="0"/>
              <a:t> and Information Services</a:t>
            </a:r>
          </a:p>
          <a:p>
            <a:r>
              <a:rPr lang="da-DK" sz="2800" b="1" dirty="0" err="1"/>
              <a:t>Lead</a:t>
            </a:r>
            <a:r>
              <a:rPr lang="da-DK" sz="2800" dirty="0"/>
              <a:t>: Mark R. Payne (Technical </a:t>
            </a:r>
            <a:r>
              <a:rPr lang="da-DK" sz="2800" dirty="0" err="1"/>
              <a:t>University</a:t>
            </a:r>
            <a:r>
              <a:rPr lang="da-DK" sz="2800" dirty="0"/>
              <a:t> of Denmark) and Kathrin Stephen (IASS</a:t>
            </a:r>
          </a:p>
          <a:p>
            <a:r>
              <a:rPr lang="da-DK" sz="2800" b="1" dirty="0"/>
              <a:t>Presenter</a:t>
            </a:r>
            <a:r>
              <a:rPr lang="da-DK" sz="2800" dirty="0"/>
              <a:t>:  Mark R. Payne (Technical </a:t>
            </a:r>
            <a:r>
              <a:rPr lang="da-DK" sz="2800" dirty="0" err="1"/>
              <a:t>University</a:t>
            </a:r>
            <a:r>
              <a:rPr lang="da-DK" sz="2800" dirty="0"/>
              <a:t> of Denmark) </a:t>
            </a:r>
          </a:p>
          <a:p>
            <a:endParaRPr lang="da-DK" dirty="0"/>
          </a:p>
          <a:p>
            <a:endParaRPr lang="da-DK" dirty="0" smtClean="0"/>
          </a:p>
          <a:p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62573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339752" y="764704"/>
            <a:ext cx="5328592" cy="397493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907704" y="4998720"/>
            <a:ext cx="6264696" cy="51851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219610" y="4270201"/>
            <a:ext cx="3520314" cy="48515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411760" y="4748213"/>
            <a:ext cx="5184576" cy="25479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76672"/>
            <a:ext cx="8147442" cy="6088629"/>
          </a:xfrm>
        </p:spPr>
      </p:pic>
    </p:spTree>
    <p:extLst>
      <p:ext uri="{BB962C8B-B14F-4D97-AF65-F5344CB8AC3E}">
        <p14:creationId xmlns:p14="http://schemas.microsoft.com/office/powerpoint/2010/main" val="202154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animClr clrSpc="rgb" dir="cw">
                                      <p:cBhvr>
                                        <p:cTn id="24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25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0" grpId="1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Box 50"/>
          <p:cNvSpPr txBox="1"/>
          <p:nvPr/>
        </p:nvSpPr>
        <p:spPr>
          <a:xfrm>
            <a:off x="4863511" y="4211975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572"/>
          <a:stretch/>
        </p:blipFill>
        <p:spPr>
          <a:xfrm>
            <a:off x="882729" y="1705913"/>
            <a:ext cx="3113207" cy="2075893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4767248" y="1256735"/>
            <a:ext cx="14382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2800" dirty="0" smtClean="0"/>
              <a:t>Shipping</a:t>
            </a:r>
            <a:endParaRPr lang="en-US" sz="2800" dirty="0"/>
          </a:p>
        </p:txBody>
      </p:sp>
      <p:sp>
        <p:nvSpPr>
          <p:cNvPr id="55" name="TextBox 54"/>
          <p:cNvSpPr txBox="1"/>
          <p:nvPr/>
        </p:nvSpPr>
        <p:spPr>
          <a:xfrm>
            <a:off x="1818833" y="1256735"/>
            <a:ext cx="13405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2800" dirty="0" err="1" smtClean="0"/>
              <a:t>Tourism</a:t>
            </a:r>
            <a:endParaRPr lang="en-US" sz="2800" dirty="0"/>
          </a:p>
        </p:txBody>
      </p:sp>
      <p:sp>
        <p:nvSpPr>
          <p:cNvPr id="56" name="TextBox 55"/>
          <p:cNvSpPr txBox="1"/>
          <p:nvPr/>
        </p:nvSpPr>
        <p:spPr>
          <a:xfrm>
            <a:off x="2358627" y="3717032"/>
            <a:ext cx="14654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2800" dirty="0" err="1" smtClean="0"/>
              <a:t>Fisheries</a:t>
            </a:r>
            <a:endParaRPr lang="en-US" sz="2800" dirty="0"/>
          </a:p>
        </p:txBody>
      </p:sp>
      <p:sp>
        <p:nvSpPr>
          <p:cNvPr id="57" name="TextBox 56"/>
          <p:cNvSpPr txBox="1"/>
          <p:nvPr/>
        </p:nvSpPr>
        <p:spPr>
          <a:xfrm>
            <a:off x="7193682" y="1256735"/>
            <a:ext cx="17708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2800" dirty="0" err="1" smtClean="0"/>
              <a:t>Heatwaves</a:t>
            </a:r>
            <a:endParaRPr lang="en-US" sz="2800" dirty="0"/>
          </a:p>
        </p:txBody>
      </p:sp>
      <p:sp>
        <p:nvSpPr>
          <p:cNvPr id="58" name="TextBox 57"/>
          <p:cNvSpPr txBox="1"/>
          <p:nvPr/>
        </p:nvSpPr>
        <p:spPr>
          <a:xfrm>
            <a:off x="5418750" y="3717032"/>
            <a:ext cx="34017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800" dirty="0" err="1" smtClean="0"/>
              <a:t>Arctic</a:t>
            </a:r>
            <a:r>
              <a:rPr lang="da-DK" sz="2800" dirty="0" smtClean="0"/>
              <a:t> </a:t>
            </a:r>
            <a:r>
              <a:rPr lang="da-DK" sz="2800" dirty="0" err="1" smtClean="0"/>
              <a:t>Devel.Scenarios</a:t>
            </a:r>
            <a:endParaRPr lang="en-US" sz="2800" dirty="0"/>
          </a:p>
        </p:txBody>
      </p:sp>
      <p:pic>
        <p:nvPicPr>
          <p:cNvPr id="60" name="Picture 5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5558" y="1705195"/>
            <a:ext cx="2082946" cy="2082946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76" t="25789" r="21458" b="19842"/>
          <a:stretch/>
        </p:blipFill>
        <p:spPr>
          <a:xfrm>
            <a:off x="936303" y="4196721"/>
            <a:ext cx="4090115" cy="2256615"/>
          </a:xfrm>
          <a:prstGeom prst="rect">
            <a:avLst/>
          </a:prstGeom>
        </p:spPr>
      </p:pic>
      <p:sp>
        <p:nvSpPr>
          <p:cNvPr id="64" name="Title 1"/>
          <p:cNvSpPr>
            <a:spLocks noGrp="1"/>
          </p:cNvSpPr>
          <p:nvPr>
            <p:ph type="title"/>
          </p:nvPr>
        </p:nvSpPr>
        <p:spPr>
          <a:xfrm>
            <a:off x="971600" y="48020"/>
            <a:ext cx="8064896" cy="860700"/>
          </a:xfrm>
        </p:spPr>
        <p:txBody>
          <a:bodyPr>
            <a:normAutofit fontScale="90000"/>
          </a:bodyPr>
          <a:lstStyle/>
          <a:p>
            <a:r>
              <a:rPr lang="da-DK" dirty="0" err="1" smtClean="0"/>
              <a:t>Our</a:t>
            </a:r>
            <a:r>
              <a:rPr lang="da-DK" dirty="0" smtClean="0"/>
              <a:t> </a:t>
            </a:r>
            <a:r>
              <a:rPr lang="da-DK" dirty="0" err="1" smtClean="0"/>
              <a:t>Climate</a:t>
            </a:r>
            <a:r>
              <a:rPr lang="da-DK" dirty="0" smtClean="0"/>
              <a:t> and Information Service Case Studies</a:t>
            </a:r>
            <a:endParaRPr lang="da-DK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496"/>
          <a:stretch/>
        </p:blipFill>
        <p:spPr>
          <a:xfrm>
            <a:off x="5429525" y="4182349"/>
            <a:ext cx="3714475" cy="224450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2125" r="65947" b="48664"/>
          <a:stretch/>
        </p:blipFill>
        <p:spPr>
          <a:xfrm>
            <a:off x="910577" y="1829132"/>
            <a:ext cx="1986209" cy="187220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0" r="54725" b="82720"/>
          <a:stretch/>
        </p:blipFill>
        <p:spPr>
          <a:xfrm>
            <a:off x="7045646" y="2975440"/>
            <a:ext cx="2042770" cy="7415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42382">
            <a:off x="3489218" y="4328329"/>
            <a:ext cx="1522138" cy="196982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Content Placeholder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39676">
            <a:off x="2341247" y="4374684"/>
            <a:ext cx="1467738" cy="1900689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7472">
            <a:off x="1017428" y="4302786"/>
            <a:ext cx="1515532" cy="196127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Content Placeholder 3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8" t="8714" r="1500" b="10449"/>
          <a:stretch/>
        </p:blipFill>
        <p:spPr>
          <a:xfrm>
            <a:off x="7296141" y="4201486"/>
            <a:ext cx="1775333" cy="1119996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284" y="4447844"/>
            <a:ext cx="1402480" cy="173079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007" y="1705913"/>
            <a:ext cx="2530695" cy="2149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771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Arrow Connector 19"/>
          <p:cNvCxnSpPr/>
          <p:nvPr/>
        </p:nvCxnSpPr>
        <p:spPr bwMode="auto">
          <a:xfrm>
            <a:off x="4283968" y="3482608"/>
            <a:ext cx="0" cy="48913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A Common(</a:t>
            </a:r>
            <a:r>
              <a:rPr lang="da-DK" dirty="0" err="1" smtClean="0"/>
              <a:t>ish</a:t>
            </a:r>
            <a:r>
              <a:rPr lang="da-DK" dirty="0" smtClean="0"/>
              <a:t>) Approach</a:t>
            </a:r>
            <a:endParaRPr lang="da-DK" dirty="0"/>
          </a:p>
        </p:txBody>
      </p:sp>
      <p:sp>
        <p:nvSpPr>
          <p:cNvPr id="10" name="TextBox 9"/>
          <p:cNvSpPr txBox="1"/>
          <p:nvPr/>
        </p:nvSpPr>
        <p:spPr>
          <a:xfrm>
            <a:off x="1187624" y="1700808"/>
            <a:ext cx="6192688" cy="707886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2400" dirty="0" err="1" smtClean="0"/>
              <a:t>Identification</a:t>
            </a:r>
            <a:r>
              <a:rPr lang="da-DK" sz="2000" dirty="0" smtClean="0"/>
              <a:t/>
            </a:r>
            <a:br>
              <a:rPr lang="da-DK" sz="2000" dirty="0" smtClean="0"/>
            </a:br>
            <a:r>
              <a:rPr lang="da-DK" dirty="0" smtClean="0"/>
              <a:t>of end-user-relevant </a:t>
            </a:r>
            <a:r>
              <a:rPr lang="da-DK" dirty="0" err="1" smtClean="0"/>
              <a:t>climate</a:t>
            </a:r>
            <a:r>
              <a:rPr lang="da-DK" dirty="0" smtClean="0"/>
              <a:t> services</a:t>
            </a:r>
            <a:endParaRPr lang="da-DK" dirty="0"/>
          </a:p>
        </p:txBody>
      </p:sp>
      <p:sp>
        <p:nvSpPr>
          <p:cNvPr id="11" name="TextBox 10"/>
          <p:cNvSpPr txBox="1"/>
          <p:nvPr/>
        </p:nvSpPr>
        <p:spPr>
          <a:xfrm>
            <a:off x="1205632" y="2836277"/>
            <a:ext cx="6192688" cy="707886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2400" dirty="0" smtClean="0"/>
              <a:t>Development</a:t>
            </a:r>
            <a:r>
              <a:rPr lang="da-DK" sz="2000" dirty="0" smtClean="0"/>
              <a:t/>
            </a:r>
            <a:br>
              <a:rPr lang="da-DK" sz="2000" dirty="0" smtClean="0"/>
            </a:br>
            <a:r>
              <a:rPr lang="da-DK" dirty="0" smtClean="0"/>
              <a:t>of products in </a:t>
            </a:r>
            <a:r>
              <a:rPr lang="da-DK" dirty="0" err="1" smtClean="0"/>
              <a:t>collaboration</a:t>
            </a:r>
            <a:r>
              <a:rPr lang="da-DK" dirty="0" smtClean="0"/>
              <a:t> with end-users</a:t>
            </a:r>
            <a:endParaRPr lang="da-DK" dirty="0"/>
          </a:p>
        </p:txBody>
      </p:sp>
      <p:sp>
        <p:nvSpPr>
          <p:cNvPr id="12" name="TextBox 11"/>
          <p:cNvSpPr txBox="1"/>
          <p:nvPr/>
        </p:nvSpPr>
        <p:spPr>
          <a:xfrm>
            <a:off x="1187624" y="3971746"/>
            <a:ext cx="6192688" cy="707886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2400" dirty="0" smtClean="0"/>
              <a:t>Evaluation/</a:t>
            </a:r>
            <a:r>
              <a:rPr lang="da-DK" sz="2400" dirty="0" err="1" smtClean="0"/>
              <a:t>Valuation</a:t>
            </a:r>
            <a:r>
              <a:rPr lang="da-DK" sz="2000" dirty="0" smtClean="0"/>
              <a:t/>
            </a:r>
            <a:br>
              <a:rPr lang="da-DK" sz="2000" dirty="0" smtClean="0"/>
            </a:br>
            <a:r>
              <a:rPr lang="da-DK" dirty="0" smtClean="0"/>
              <a:t>of products </a:t>
            </a:r>
            <a:r>
              <a:rPr lang="da-DK" dirty="0" err="1" smtClean="0"/>
              <a:t>preferably</a:t>
            </a:r>
            <a:r>
              <a:rPr lang="da-DK" dirty="0" smtClean="0"/>
              <a:t> in </a:t>
            </a:r>
            <a:r>
              <a:rPr lang="da-DK" dirty="0" err="1" smtClean="0"/>
              <a:t>economic</a:t>
            </a:r>
            <a:r>
              <a:rPr lang="da-DK" dirty="0" smtClean="0"/>
              <a:t> terms</a:t>
            </a:r>
            <a:endParaRPr lang="da-DK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1187624" y="5107216"/>
            <a:ext cx="6192688" cy="707886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2400" dirty="0" err="1" smtClean="0"/>
              <a:t>Dissemination</a:t>
            </a:r>
            <a:r>
              <a:rPr lang="da-DK" sz="2000" dirty="0" smtClean="0"/>
              <a:t/>
            </a:r>
            <a:br>
              <a:rPr lang="da-DK" sz="2000" dirty="0" smtClean="0"/>
            </a:br>
            <a:r>
              <a:rPr lang="da-DK" dirty="0" smtClean="0"/>
              <a:t>to the </a:t>
            </a:r>
            <a:r>
              <a:rPr lang="da-DK" dirty="0" err="1" smtClean="0"/>
              <a:t>wider</a:t>
            </a:r>
            <a:r>
              <a:rPr lang="da-DK" dirty="0" smtClean="0"/>
              <a:t> </a:t>
            </a:r>
            <a:r>
              <a:rPr lang="da-DK" dirty="0" err="1" smtClean="0"/>
              <a:t>sector</a:t>
            </a:r>
            <a:endParaRPr lang="da-DK" sz="2000" dirty="0"/>
          </a:p>
        </p:txBody>
      </p:sp>
      <p:cxnSp>
        <p:nvCxnSpPr>
          <p:cNvPr id="18" name="Straight Arrow Connector 17"/>
          <p:cNvCxnSpPr/>
          <p:nvPr/>
        </p:nvCxnSpPr>
        <p:spPr bwMode="auto">
          <a:xfrm>
            <a:off x="4283968" y="2408694"/>
            <a:ext cx="0" cy="42758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Arrow Connector 21"/>
          <p:cNvCxnSpPr>
            <a:stCxn id="12" idx="2"/>
            <a:endCxn id="13" idx="0"/>
          </p:cNvCxnSpPr>
          <p:nvPr/>
        </p:nvCxnSpPr>
        <p:spPr bwMode="auto">
          <a:xfrm>
            <a:off x="4283968" y="4679632"/>
            <a:ext cx="0" cy="42758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" name="Curved Connector 3"/>
          <p:cNvCxnSpPr>
            <a:stCxn id="11" idx="3"/>
            <a:endCxn id="10" idx="3"/>
          </p:cNvCxnSpPr>
          <p:nvPr/>
        </p:nvCxnSpPr>
        <p:spPr bwMode="auto">
          <a:xfrm flipH="1" flipV="1">
            <a:off x="7380312" y="2054751"/>
            <a:ext cx="18008" cy="1135469"/>
          </a:xfrm>
          <a:prstGeom prst="curvedConnector3">
            <a:avLst>
              <a:gd name="adj1" fmla="val -1269436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Curved Connector 6"/>
          <p:cNvCxnSpPr>
            <a:stCxn id="12" idx="3"/>
            <a:endCxn id="10" idx="3"/>
          </p:cNvCxnSpPr>
          <p:nvPr/>
        </p:nvCxnSpPr>
        <p:spPr bwMode="auto">
          <a:xfrm flipV="1">
            <a:off x="7380312" y="2054751"/>
            <a:ext cx="12700" cy="2270938"/>
          </a:xfrm>
          <a:prstGeom prst="curvedConnector3">
            <a:avLst>
              <a:gd name="adj1" fmla="val 4161598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Curved Connector 8"/>
          <p:cNvCxnSpPr>
            <a:stCxn id="13" idx="3"/>
            <a:endCxn id="10" idx="3"/>
          </p:cNvCxnSpPr>
          <p:nvPr/>
        </p:nvCxnSpPr>
        <p:spPr bwMode="auto">
          <a:xfrm flipV="1">
            <a:off x="7380312" y="2054751"/>
            <a:ext cx="12700" cy="3406408"/>
          </a:xfrm>
          <a:prstGeom prst="curvedConnector3">
            <a:avLst>
              <a:gd name="adj1" fmla="val 10958402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Curved Connector 20"/>
          <p:cNvCxnSpPr>
            <a:stCxn id="12" idx="3"/>
            <a:endCxn id="11" idx="3"/>
          </p:cNvCxnSpPr>
          <p:nvPr/>
        </p:nvCxnSpPr>
        <p:spPr bwMode="auto">
          <a:xfrm flipV="1">
            <a:off x="7380312" y="3190220"/>
            <a:ext cx="18008" cy="1135469"/>
          </a:xfrm>
          <a:prstGeom prst="curvedConnector3">
            <a:avLst>
              <a:gd name="adj1" fmla="val 1369436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Curved Connector 23"/>
          <p:cNvCxnSpPr>
            <a:stCxn id="13" idx="3"/>
            <a:endCxn id="12" idx="3"/>
          </p:cNvCxnSpPr>
          <p:nvPr/>
        </p:nvCxnSpPr>
        <p:spPr bwMode="auto">
          <a:xfrm flipV="1">
            <a:off x="7380312" y="4325689"/>
            <a:ext cx="12700" cy="1135470"/>
          </a:xfrm>
          <a:prstGeom prst="curvedConnector3">
            <a:avLst>
              <a:gd name="adj1" fmla="val 180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371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b="1" dirty="0"/>
              <a:t>WP5 </a:t>
            </a:r>
            <a:r>
              <a:rPr lang="da-DK" b="1" dirty="0" err="1"/>
              <a:t>Developing</a:t>
            </a:r>
            <a:r>
              <a:rPr lang="da-DK" b="1" dirty="0"/>
              <a:t> and </a:t>
            </a:r>
            <a:r>
              <a:rPr lang="da-DK" b="1" dirty="0" err="1"/>
              <a:t>Valuing</a:t>
            </a:r>
            <a:r>
              <a:rPr lang="da-DK" b="1" dirty="0"/>
              <a:t> </a:t>
            </a:r>
            <a:r>
              <a:rPr lang="da-DK" b="1" dirty="0" err="1"/>
              <a:t>Climate</a:t>
            </a:r>
            <a:r>
              <a:rPr lang="da-DK" b="1" dirty="0"/>
              <a:t> and Information </a:t>
            </a:r>
            <a:r>
              <a:rPr lang="da-DK" b="1" dirty="0" smtClean="0"/>
              <a:t>Services: Partners and </a:t>
            </a:r>
            <a:r>
              <a:rPr lang="da-DK" b="1" dirty="0" err="1" smtClean="0"/>
              <a:t>Stakeholders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613" y="3604631"/>
            <a:ext cx="1440160" cy="14401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088" y="1458540"/>
            <a:ext cx="2376264" cy="5989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40" t="-2464" r="29441" b="2464"/>
          <a:stretch/>
        </p:blipFill>
        <p:spPr>
          <a:xfrm>
            <a:off x="1165055" y="1525180"/>
            <a:ext cx="1152128" cy="11906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87"/>
          <a:stretch/>
        </p:blipFill>
        <p:spPr>
          <a:xfrm>
            <a:off x="3131840" y="2213482"/>
            <a:ext cx="1346752" cy="10587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1995" y="5502911"/>
            <a:ext cx="2600711" cy="68138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231" y="4856381"/>
            <a:ext cx="1915382" cy="113001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347" y="5372202"/>
            <a:ext cx="947544" cy="94754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736" y="912697"/>
            <a:ext cx="1449092" cy="144909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683" y="3102093"/>
            <a:ext cx="1905000" cy="58102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11"/>
          <a:srcRect l="7168" t="23567" r="7168" b="23566"/>
          <a:stretch/>
        </p:blipFill>
        <p:spPr>
          <a:xfrm>
            <a:off x="2287220" y="1224514"/>
            <a:ext cx="1872208" cy="4680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541" y="3949127"/>
            <a:ext cx="1910581" cy="7511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613" y="2742842"/>
            <a:ext cx="1905266" cy="762106"/>
          </a:xfrm>
          <a:prstGeom prst="rect">
            <a:avLst/>
          </a:prstGeom>
        </p:spPr>
      </p:pic>
      <p:sp>
        <p:nvSpPr>
          <p:cNvPr id="19" name="AutoShape 7" descr="Technical University of Denmark (DTU) - Maritime and Logistics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719" y="2889084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286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Thank</a:t>
            </a:r>
            <a:r>
              <a:rPr lang="da-DK" dirty="0" smtClean="0"/>
              <a:t> </a:t>
            </a:r>
            <a:r>
              <a:rPr lang="da-DK" dirty="0" err="1" smtClean="0"/>
              <a:t>you</a:t>
            </a:r>
            <a:r>
              <a:rPr lang="da-DK" dirty="0" smtClean="0"/>
              <a:t>!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7864" y="1052736"/>
            <a:ext cx="5338936" cy="507342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/>
              <a:t>Blue-Action project has received funding from the European Union’s Horizon 2020 research and innovation </a:t>
            </a:r>
            <a:r>
              <a:rPr lang="en-US" dirty="0" err="1"/>
              <a:t>programme</a:t>
            </a:r>
            <a:r>
              <a:rPr lang="en-US" dirty="0"/>
              <a:t> under grant agreement No 727852 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Twitter: @</a:t>
            </a:r>
            <a:r>
              <a:rPr lang="en-US" dirty="0"/>
              <a:t>BG10Blueaction </a:t>
            </a:r>
            <a:endParaRPr lang="en-US" dirty="0" smtClean="0"/>
          </a:p>
          <a:p>
            <a:pPr marL="0" indent="0">
              <a:buNone/>
            </a:pPr>
            <a:r>
              <a:rPr lang="da-DK" dirty="0"/>
              <a:t>Zenodo: https://www.zenodo.org/communities/blue-actionh2020 </a:t>
            </a:r>
            <a:endParaRPr lang="da-DK" dirty="0" smtClean="0"/>
          </a:p>
          <a:p>
            <a:pPr marL="0" indent="0">
              <a:buNone/>
            </a:pPr>
            <a:r>
              <a:rPr lang="en-US" dirty="0"/>
              <a:t>www.blue-action.eu 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da-DK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022" y="5232001"/>
            <a:ext cx="1968568" cy="7517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766" y="3349537"/>
            <a:ext cx="1015567" cy="10155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365104"/>
            <a:ext cx="1971950" cy="8668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696" y="1247039"/>
            <a:ext cx="2191894" cy="1461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918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ue-ActionNE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Blue-ActionNEW</Template>
  <TotalTime>135</TotalTime>
  <Words>105</Words>
  <Application>Microsoft Office PowerPoint</Application>
  <PresentationFormat>On-screen Show (4:3)</PresentationFormat>
  <Paragraphs>24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Blue-ActionNEW</vt:lpstr>
      <vt:lpstr>PowerPoint Presentation</vt:lpstr>
      <vt:lpstr>PowerPoint Presentation</vt:lpstr>
      <vt:lpstr>Our Climate and Information Service Case Studies</vt:lpstr>
      <vt:lpstr>A Common(ish) Approach</vt:lpstr>
      <vt:lpstr>WP5 Developing and Valuing Climate and Information Services: Partners and Stakeholders</vt:lpstr>
      <vt:lpstr>Thank you!</vt:lpstr>
    </vt:vector>
  </TitlesOfParts>
  <Company>DMI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Chiara Bearzotti</dc:creator>
  <cp:lastModifiedBy>Chiara Bearzotti</cp:lastModifiedBy>
  <cp:revision>26</cp:revision>
  <dcterms:created xsi:type="dcterms:W3CDTF">2020-02-23T09:58:32Z</dcterms:created>
  <dcterms:modified xsi:type="dcterms:W3CDTF">2020-05-06T08:36:37Z</dcterms:modified>
</cp:coreProperties>
</file>