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9" r:id="rId2"/>
    <p:sldId id="310" r:id="rId3"/>
    <p:sldId id="285" r:id="rId4"/>
    <p:sldId id="343" r:id="rId5"/>
    <p:sldId id="344" r:id="rId6"/>
    <p:sldId id="298" r:id="rId7"/>
    <p:sldId id="326" r:id="rId8"/>
    <p:sldId id="341" r:id="rId9"/>
    <p:sldId id="330" r:id="rId10"/>
    <p:sldId id="328" r:id="rId11"/>
    <p:sldId id="333" r:id="rId12"/>
    <p:sldId id="337" r:id="rId13"/>
    <p:sldId id="325" r:id="rId14"/>
    <p:sldId id="308" r:id="rId15"/>
    <p:sldId id="334" r:id="rId16"/>
    <p:sldId id="340" r:id="rId17"/>
    <p:sldId id="346" r:id="rId18"/>
    <p:sldId id="338"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fen M. Olsen" initials="SM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94494" autoAdjust="0"/>
  </p:normalViewPr>
  <p:slideViewPr>
    <p:cSldViewPr>
      <p:cViewPr varScale="1">
        <p:scale>
          <a:sx n="54" d="100"/>
          <a:sy n="54" d="100"/>
        </p:scale>
        <p:origin x="-10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C322E-E57C-46FC-9117-10F7F86B9724}" type="datetimeFigureOut">
              <a:rPr lang="en-US" smtClean="0"/>
              <a:t>2/1/2017</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FC697-3A80-4556-90D9-2A53196BA8E6}" type="slidenum">
              <a:rPr lang="en-US" smtClean="0"/>
              <a:t>‹Nr.›</a:t>
            </a:fld>
            <a:endParaRPr lang="en-US"/>
          </a:p>
        </p:txBody>
      </p:sp>
    </p:spTree>
    <p:extLst>
      <p:ext uri="{BB962C8B-B14F-4D97-AF65-F5344CB8AC3E}">
        <p14:creationId xmlns:p14="http://schemas.microsoft.com/office/powerpoint/2010/main" val="64381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noProof="0" dirty="0" smtClean="0"/>
              <a:t>Warm arctic cold </a:t>
            </a:r>
            <a:r>
              <a:rPr lang="en-US" noProof="0" dirty="0" err="1" smtClean="0"/>
              <a:t>continets</a:t>
            </a:r>
            <a:r>
              <a:rPr lang="en-US" noProof="0" dirty="0" smtClean="0"/>
              <a:t>. </a:t>
            </a:r>
            <a:r>
              <a:rPr lang="en-US" noProof="0" dirty="0" err="1" smtClean="0"/>
              <a:t>Temeperatures</a:t>
            </a:r>
            <a:r>
              <a:rPr lang="en-US" baseline="0" noProof="0" dirty="0" smtClean="0"/>
              <a:t> on the NP at the freezing point</a:t>
            </a:r>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noProof="0" dirty="0" smtClean="0"/>
              <a:t>We have decided not to involve the</a:t>
            </a:r>
            <a:r>
              <a:rPr lang="en-US" baseline="0" noProof="0" dirty="0" smtClean="0"/>
              <a:t> SEG in the kick-off</a:t>
            </a:r>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quarter" idx="1"/>
          </p:nvPr>
        </p:nvSpPr>
        <p:spPr>
          <a:xfrm>
            <a:off x="457200" y="1600200"/>
            <a:ext cx="4038600" cy="218598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57200" y="3938588"/>
            <a:ext cx="4038600" cy="21875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indhold 5"/>
          <p:cNvSpPr>
            <a:spLocks noGrp="1"/>
          </p:cNvSpPr>
          <p:nvPr>
            <p:ph sz="quarter" idx="4"/>
          </p:nvPr>
        </p:nvSpPr>
        <p:spPr>
          <a:xfrm>
            <a:off x="4648200" y="3938588"/>
            <a:ext cx="4038600" cy="21875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3B7B738-FC8A-4192-8AD6-31309BDF30DC}" type="slidenum">
              <a:rPr lang="en-GB"/>
              <a:pPr>
                <a:defRPr/>
              </a:pPr>
              <a:t>‹Nr.›</a:t>
            </a:fld>
            <a:endParaRPr lang="en-GB"/>
          </a:p>
        </p:txBody>
      </p:sp>
    </p:spTree>
    <p:extLst>
      <p:ext uri="{BB962C8B-B14F-4D97-AF65-F5344CB8AC3E}">
        <p14:creationId xmlns:p14="http://schemas.microsoft.com/office/powerpoint/2010/main" val="400469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89679692-88DE-4201-B67B-8A7E3FAF90B2}" type="datetimeFigureOut">
              <a:rPr lang="da-DK" smtClean="0"/>
              <a:t>01-02-2017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38F6FD4-56B9-4809-B782-3A67E9B84338}" type="slidenum">
              <a:rPr lang="da-DK" smtClean="0"/>
              <a:t>‹Nr.›</a:t>
            </a:fld>
            <a:endParaRPr lang="da-DK"/>
          </a:p>
        </p:txBody>
      </p:sp>
    </p:spTree>
    <p:extLst>
      <p:ext uri="{BB962C8B-B14F-4D97-AF65-F5344CB8AC3E}">
        <p14:creationId xmlns:p14="http://schemas.microsoft.com/office/powerpoint/2010/main" val="3111613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Klik for at redigere teksttypografierne i masteren</a:t>
            </a:r>
          </a:p>
          <a:p>
            <a:pPr lvl="1"/>
            <a:r>
              <a:rPr lang="en-GB" altLang="en-US" smtClean="0"/>
              <a:t>Andet niveau</a:t>
            </a:r>
          </a:p>
          <a:p>
            <a:pPr lvl="2"/>
            <a:r>
              <a:rPr lang="en-GB" altLang="en-US" smtClean="0"/>
              <a:t>Tredje niveau</a:t>
            </a:r>
          </a:p>
          <a:p>
            <a:pPr lvl="3"/>
            <a:r>
              <a:rPr lang="en-GB" altLang="en-US" smtClean="0"/>
              <a:t>Fjerde niveau</a:t>
            </a:r>
          </a:p>
          <a:p>
            <a:pPr lvl="4"/>
            <a:r>
              <a:rPr lang="en-GB" altLang="en-US"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9791993-9F8F-4879-A6E0-EF6CD5D4DEA8}" type="slidenum">
              <a:rPr lang="en-GB" altLang="en-US"/>
              <a:pPr/>
              <a:t>‹Nr.›</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programmes/horizon2020/en/h2020-section/responsible-research-innovatio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blue-action.e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twitter.com/BG10Blueac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23528" y="1141462"/>
            <a:ext cx="8565734" cy="5411738"/>
          </a:xfrm>
          <a:prstGeom prst="rect">
            <a:avLst/>
          </a:prstGeom>
        </p:spPr>
        <p:txBody>
          <a:bodyPr wrap="square">
            <a:spAutoFit/>
          </a:bodyPr>
          <a:lstStyle/>
          <a:p>
            <a:pPr>
              <a:spcAft>
                <a:spcPts val="200"/>
              </a:spcAft>
            </a:pPr>
            <a:r>
              <a:rPr lang="en-US"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What</a:t>
            </a:r>
            <a:r>
              <a:rPr lang="en-US"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Blue-Action is a research </a:t>
            </a:r>
            <a:r>
              <a:rPr lang="en-US" dirty="0">
                <a:latin typeface="Verdana" panose="020B0604030504040204" pitchFamily="34" charset="0"/>
                <a:ea typeface="Verdana" panose="020B0604030504040204" pitchFamily="34" charset="0"/>
                <a:cs typeface="Verdana" panose="020B0604030504040204" pitchFamily="34" charset="0"/>
              </a:rPr>
              <a:t>and innovations project funded by the European Union’s Horizon 2020 </a:t>
            </a:r>
            <a:r>
              <a:rPr lang="en-US" dirty="0" err="1" smtClean="0">
                <a:latin typeface="Verdana" panose="020B0604030504040204" pitchFamily="34" charset="0"/>
                <a:ea typeface="Verdana" panose="020B0604030504040204" pitchFamily="34" charset="0"/>
                <a:cs typeface="Verdana" panose="020B0604030504040204" pitchFamily="34" charset="0"/>
              </a:rPr>
              <a:t>programme</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R</a:t>
            </a:r>
            <a:r>
              <a:rPr lang="en-US" dirty="0" smtClean="0">
                <a:latin typeface="Verdana" panose="020B0604030504040204" pitchFamily="34" charset="0"/>
                <a:ea typeface="Verdana" panose="020B0604030504040204" pitchFamily="34" charset="0"/>
                <a:cs typeface="Verdana" panose="020B0604030504040204" pitchFamily="34" charset="0"/>
              </a:rPr>
              <a:t>esponded to the Blue-Growth BG-10-2016 Arctic call</a:t>
            </a:r>
          </a:p>
          <a:p>
            <a:pPr>
              <a:spcAft>
                <a:spcPts val="200"/>
              </a:spcAft>
            </a:pPr>
            <a:endPar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Why</a:t>
            </a:r>
            <a:r>
              <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285750" indent="-285750">
              <a:spcAft>
                <a:spcPts val="200"/>
              </a:spcAft>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To actively improve our ability to describe, model, and predict Arctic climate change and its impact on Northern Hemisphere climate, weather and their extremes.</a:t>
            </a:r>
          </a:p>
          <a:p>
            <a:pPr marL="285750" indent="-285750">
              <a:spcAft>
                <a:spcPts val="2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T</a:t>
            </a:r>
            <a:r>
              <a:rPr lang="en-GB" dirty="0" smtClean="0">
                <a:latin typeface="Verdana" panose="020B0604030504040204" pitchFamily="34" charset="0"/>
                <a:ea typeface="Verdana" panose="020B0604030504040204" pitchFamily="34" charset="0"/>
                <a:cs typeface="Verdana" panose="020B0604030504040204" pitchFamily="34" charset="0"/>
              </a:rPr>
              <a:t>o deliver valuated climate services of societal benefit.</a:t>
            </a:r>
          </a:p>
          <a:p>
            <a:pPr marL="285750" indent="-285750">
              <a:spcAft>
                <a:spcPts val="200"/>
              </a:spcAft>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To make a significant contribution to YOPP, AR6 and C3S.</a:t>
            </a:r>
          </a:p>
          <a:p>
            <a:pPr>
              <a:spcAft>
                <a:spcPts val="200"/>
              </a:spcAft>
            </a:pPr>
            <a:endPar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How</a:t>
            </a:r>
            <a:r>
              <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285750" indent="-285750">
              <a:spcAft>
                <a:spcPts val="200"/>
              </a:spcAft>
              <a:buFont typeface="Arial"/>
              <a:buChar char="•"/>
            </a:pPr>
            <a:r>
              <a:rPr lang="en-GB" dirty="0" smtClean="0">
                <a:latin typeface="Verdana" panose="020B0604030504040204" pitchFamily="34" charset="0"/>
                <a:ea typeface="Verdana" panose="020B0604030504040204" pitchFamily="34" charset="0"/>
                <a:cs typeface="Verdana" panose="020B0604030504040204" pitchFamily="34" charset="0"/>
              </a:rPr>
              <a:t>Through </a:t>
            </a:r>
            <a:r>
              <a:rPr lang="en-GB" dirty="0">
                <a:latin typeface="Verdana" panose="020B0604030504040204" pitchFamily="34" charset="0"/>
                <a:ea typeface="Verdana" panose="020B0604030504040204" pitchFamily="34" charset="0"/>
                <a:cs typeface="Verdana" panose="020B0604030504040204" pitchFamily="34" charset="0"/>
              </a:rPr>
              <a:t>synthesising </a:t>
            </a:r>
            <a:r>
              <a:rPr lang="en-GB" dirty="0" smtClean="0">
                <a:latin typeface="Verdana" panose="020B0604030504040204" pitchFamily="34" charset="0"/>
                <a:ea typeface="Verdana" panose="020B0604030504040204" pitchFamily="34" charset="0"/>
                <a:cs typeface="Verdana" panose="020B0604030504040204" pitchFamily="34" charset="0"/>
              </a:rPr>
              <a:t>observations</a:t>
            </a:r>
          </a:p>
          <a:p>
            <a:pPr marL="285750" indent="-285750">
              <a:spcAft>
                <a:spcPts val="200"/>
              </a:spcAft>
              <a:buFont typeface="Arial"/>
              <a:buChar char="•"/>
            </a:pPr>
            <a:r>
              <a:rPr lang="en-GB" dirty="0">
                <a:latin typeface="Verdana" panose="020B0604030504040204" pitchFamily="34" charset="0"/>
                <a:ea typeface="Verdana" panose="020B0604030504040204" pitchFamily="34" charset="0"/>
                <a:cs typeface="Verdana" panose="020B0604030504040204" pitchFamily="34" charset="0"/>
              </a:rPr>
              <a:t>A</a:t>
            </a:r>
            <a:r>
              <a:rPr lang="en-GB" dirty="0" smtClean="0">
                <a:latin typeface="Verdana" panose="020B0604030504040204" pitchFamily="34" charset="0"/>
                <a:ea typeface="Verdana" panose="020B0604030504040204" pitchFamily="34" charset="0"/>
                <a:cs typeface="Verdana" panose="020B0604030504040204" pitchFamily="34" charset="0"/>
              </a:rPr>
              <a:t>ssessing </a:t>
            </a:r>
            <a:r>
              <a:rPr lang="en-GB" dirty="0">
                <a:latin typeface="Verdana" panose="020B0604030504040204" pitchFamily="34" charset="0"/>
                <a:ea typeface="Verdana" panose="020B0604030504040204" pitchFamily="34" charset="0"/>
                <a:cs typeface="Verdana" panose="020B0604030504040204" pitchFamily="34" charset="0"/>
              </a:rPr>
              <a:t>model </a:t>
            </a:r>
            <a:r>
              <a:rPr lang="en-GB" dirty="0" smtClean="0">
                <a:latin typeface="Verdana" panose="020B0604030504040204" pitchFamily="34" charset="0"/>
                <a:ea typeface="Verdana" panose="020B0604030504040204" pitchFamily="34" charset="0"/>
                <a:cs typeface="Verdana" panose="020B0604030504040204" pitchFamily="34" charset="0"/>
              </a:rPr>
              <a:t>performance</a:t>
            </a:r>
          </a:p>
          <a:p>
            <a:pPr marL="285750" indent="-285750">
              <a:spcAft>
                <a:spcPts val="200"/>
              </a:spcAft>
              <a:buFont typeface="Arial"/>
              <a:buChar char="•"/>
            </a:pPr>
            <a:r>
              <a:rPr lang="en-GB" dirty="0">
                <a:latin typeface="Verdana" panose="020B0604030504040204" pitchFamily="34" charset="0"/>
                <a:ea typeface="Verdana" panose="020B0604030504040204" pitchFamily="34" charset="0"/>
                <a:cs typeface="Verdana" panose="020B0604030504040204" pitchFamily="34" charset="0"/>
              </a:rPr>
              <a:t>D</a:t>
            </a:r>
            <a:r>
              <a:rPr lang="en-GB" dirty="0" smtClean="0">
                <a:latin typeface="Verdana" panose="020B0604030504040204" pitchFamily="34" charset="0"/>
                <a:ea typeface="Verdana" panose="020B0604030504040204" pitchFamily="34" charset="0"/>
                <a:cs typeface="Verdana" panose="020B0604030504040204" pitchFamily="34" charset="0"/>
              </a:rPr>
              <a:t>esigning and performing </a:t>
            </a:r>
            <a:r>
              <a:rPr lang="en-GB" dirty="0">
                <a:latin typeface="Verdana" panose="020B0604030504040204" pitchFamily="34" charset="0"/>
                <a:ea typeface="Verdana" panose="020B0604030504040204" pitchFamily="34" charset="0"/>
                <a:cs typeface="Verdana" panose="020B0604030504040204" pitchFamily="34" charset="0"/>
              </a:rPr>
              <a:t>coordinated multi-model sensitivity </a:t>
            </a:r>
            <a:r>
              <a:rPr lang="en-GB" dirty="0" smtClean="0">
                <a:latin typeface="Verdana" panose="020B0604030504040204" pitchFamily="34" charset="0"/>
                <a:ea typeface="Verdana" panose="020B0604030504040204" pitchFamily="34" charset="0"/>
                <a:cs typeface="Verdana" panose="020B0604030504040204" pitchFamily="34" charset="0"/>
              </a:rPr>
              <a:t>experiments, </a:t>
            </a:r>
          </a:p>
          <a:p>
            <a:pPr marL="285750" indent="-285750">
              <a:spcAft>
                <a:spcPts val="200"/>
              </a:spcAft>
              <a:buFont typeface="Arial"/>
              <a:buChar char="•"/>
            </a:pPr>
            <a:r>
              <a:rPr lang="en-GB" dirty="0">
                <a:latin typeface="Verdana" panose="020B0604030504040204" pitchFamily="34" charset="0"/>
                <a:ea typeface="Verdana" panose="020B0604030504040204" pitchFamily="34" charset="0"/>
                <a:cs typeface="Verdana" panose="020B0604030504040204" pitchFamily="34" charset="0"/>
              </a:rPr>
              <a:t>D</a:t>
            </a:r>
            <a:r>
              <a:rPr lang="en-GB" dirty="0" smtClean="0">
                <a:latin typeface="Verdana" panose="020B0604030504040204" pitchFamily="34" charset="0"/>
                <a:ea typeface="Verdana" panose="020B0604030504040204" pitchFamily="34" charset="0"/>
                <a:cs typeface="Verdana" panose="020B0604030504040204" pitchFamily="34" charset="0"/>
              </a:rPr>
              <a:t>eveloping innovative </a:t>
            </a:r>
            <a:r>
              <a:rPr lang="en-GB" dirty="0">
                <a:latin typeface="Verdana" panose="020B0604030504040204" pitchFamily="34" charset="0"/>
                <a:ea typeface="Verdana" panose="020B0604030504040204" pitchFamily="34" charset="0"/>
                <a:cs typeface="Verdana" panose="020B0604030504040204" pitchFamily="34" charset="0"/>
              </a:rPr>
              <a:t>initialization </a:t>
            </a:r>
            <a:r>
              <a:rPr lang="en-GB" dirty="0" smtClean="0">
                <a:latin typeface="Verdana" panose="020B0604030504040204" pitchFamily="34" charset="0"/>
                <a:ea typeface="Verdana" panose="020B0604030504040204" pitchFamily="34" charset="0"/>
                <a:cs typeface="Verdana" panose="020B0604030504040204" pitchFamily="34" charset="0"/>
              </a:rPr>
              <a:t>techniques.  </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4" descr="The Year of Polar Prediction YOP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4055368"/>
            <a:ext cx="655463" cy="516632"/>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2085527" y="116632"/>
            <a:ext cx="5150769" cy="738664"/>
          </a:xfrm>
          <a:prstGeom prst="rect">
            <a:avLst/>
          </a:prstGeom>
          <a:noFill/>
        </p:spPr>
        <p:txBody>
          <a:bodyPr wrap="none" rtlCol="0">
            <a:spAutoFit/>
          </a:bodyPr>
          <a:lstStyle/>
          <a:p>
            <a:pPr algn="ctr"/>
            <a:r>
              <a:rPr lang="en-US"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H2020 Blue-Action:</a:t>
            </a:r>
          </a:p>
          <a:p>
            <a:pPr algn="ctr"/>
            <a:r>
              <a:rPr lang="en-U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Arctic Impact on Weather and Climate</a:t>
            </a:r>
            <a:endParaRPr lang="en-US"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6" descr="EU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282002" cy="85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5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 name="Rektangel 1"/>
          <p:cNvSpPr/>
          <p:nvPr/>
        </p:nvSpPr>
        <p:spPr>
          <a:xfrm>
            <a:off x="307975" y="1219200"/>
            <a:ext cx="8455025" cy="5632311"/>
          </a:xfrm>
          <a:prstGeom prst="rect">
            <a:avLst/>
          </a:prstGeom>
        </p:spPr>
        <p:txBody>
          <a:bodyPr wrap="square">
            <a:spAutoFit/>
          </a:bodyPr>
          <a:lstStyle/>
          <a:p>
            <a:r>
              <a:rPr lang="en-US" sz="2400" b="1" dirty="0" smtClean="0">
                <a:latin typeface="Calibri" panose="020F0502020204030204" pitchFamily="34" charset="0"/>
                <a:ea typeface="Verdana" panose="020B0604030504040204" pitchFamily="34" charset="0"/>
                <a:cs typeface="Verdana" panose="020B0604030504040204" pitchFamily="34" charset="0"/>
              </a:rPr>
              <a:t>Tasks</a:t>
            </a:r>
          </a:p>
          <a:p>
            <a:pPr marL="342900" indent="-342900">
              <a:buFont typeface="Arial" panose="020B0604020202020204" pitchFamily="34" charset="0"/>
              <a:buChar char="•"/>
            </a:pPr>
            <a:r>
              <a:rPr lang="en-US" sz="2400" dirty="0" smtClean="0">
                <a:latin typeface="Calibri" panose="020F0502020204030204" pitchFamily="34" charset="0"/>
                <a:ea typeface="Verdana" panose="020B0604030504040204" pitchFamily="34" charset="0"/>
                <a:cs typeface="Verdana" panose="020B0604030504040204" pitchFamily="34" charset="0"/>
              </a:rPr>
              <a:t>provide guidance and support regarding the scientific quality and innovation</a:t>
            </a:r>
          </a:p>
          <a:p>
            <a:pPr marL="342900" indent="-342900">
              <a:buFont typeface="Arial" panose="020B0604020202020204" pitchFamily="34" charset="0"/>
              <a:buChar char="•"/>
            </a:pPr>
            <a:r>
              <a:rPr lang="en-US" sz="2400" dirty="0" smtClean="0">
                <a:latin typeface="Calibri" panose="020F0502020204030204" pitchFamily="34" charset="0"/>
                <a:ea typeface="Verdana" panose="020B0604030504040204" pitchFamily="34" charset="0"/>
                <a:cs typeface="Verdana" panose="020B0604030504040204" pitchFamily="34" charset="0"/>
              </a:rPr>
              <a:t>provide high, strategic level guidance, support, and advice on innovation management issues, especially with respect to the scientific relevance and transferability of products and tools</a:t>
            </a:r>
          </a:p>
          <a:p>
            <a:pPr marL="342900" indent="-342900">
              <a:buFont typeface="Arial" panose="020B0604020202020204" pitchFamily="34" charset="0"/>
              <a:buChar char="•"/>
            </a:pPr>
            <a:r>
              <a:rPr lang="en-US" sz="2400" dirty="0" smtClean="0">
                <a:latin typeface="Calibri" panose="020F0502020204030204" pitchFamily="34" charset="0"/>
                <a:ea typeface="Verdana" panose="020B0604030504040204" pitchFamily="34" charset="0"/>
                <a:cs typeface="Verdana" panose="020B0604030504040204" pitchFamily="34" charset="0"/>
              </a:rPr>
              <a:t>help maintain scientific excellence in the program</a:t>
            </a:r>
          </a:p>
          <a:p>
            <a:pPr marL="342900" indent="-342900">
              <a:buFont typeface="Arial" panose="020B0604020202020204" pitchFamily="34" charset="0"/>
              <a:buChar char="•"/>
            </a:pPr>
            <a:r>
              <a:rPr lang="en-US" sz="2400" dirty="0" smtClean="0">
                <a:latin typeface="Calibri" panose="020F0502020204030204" pitchFamily="34" charset="0"/>
                <a:ea typeface="Verdana" panose="020B0604030504040204" pitchFamily="34" charset="0"/>
                <a:cs typeface="Verdana" panose="020B0604030504040204" pitchFamily="34" charset="0"/>
              </a:rPr>
              <a:t>perform yearly internal reviews of progress and results from an independent, external perspective.</a:t>
            </a:r>
          </a:p>
          <a:p>
            <a:pPr marL="342900" indent="-342900">
              <a:buFont typeface="Arial" panose="020B0604020202020204" pitchFamily="34" charset="0"/>
              <a:buChar char="•"/>
            </a:pPr>
            <a:r>
              <a:rPr lang="en-US" sz="2400" dirty="0" smtClean="0">
                <a:latin typeface="Calibri" panose="020F0502020204030204" pitchFamily="34" charset="0"/>
                <a:ea typeface="Verdana" panose="020B0604030504040204" pitchFamily="34" charset="0"/>
                <a:cs typeface="Verdana" panose="020B0604030504040204" pitchFamily="34" charset="0"/>
              </a:rPr>
              <a:t>help promote the project activities beyond the project own scientific community</a:t>
            </a:r>
          </a:p>
          <a:p>
            <a:pPr marL="342900" indent="-342900">
              <a:buFont typeface="Arial" panose="020B0604020202020204" pitchFamily="34" charset="0"/>
              <a:buChar char="•"/>
            </a:pPr>
            <a:endParaRPr lang="en-US" sz="2400" dirty="0" smtClean="0">
              <a:latin typeface="Calibri" panose="020F0502020204030204" pitchFamily="34" charset="0"/>
              <a:ea typeface="Verdana" panose="020B0604030504040204" pitchFamily="34" charset="0"/>
              <a:cs typeface="Verdana" panose="020B0604030504040204" pitchFamily="34" charset="0"/>
            </a:endParaRPr>
          </a:p>
          <a:p>
            <a:r>
              <a:rPr lang="en-US" sz="2400" b="1" dirty="0" smtClean="0">
                <a:latin typeface="Calibri" panose="020F0502020204030204" pitchFamily="34" charset="0"/>
                <a:ea typeface="Verdana" panose="020B0604030504040204" pitchFamily="34" charset="0"/>
                <a:cs typeface="Verdana" panose="020B0604030504040204" pitchFamily="34" charset="0"/>
              </a:rPr>
              <a:t>Composition: </a:t>
            </a:r>
            <a:r>
              <a:rPr lang="en-US" sz="2400" dirty="0" smtClean="0">
                <a:latin typeface="Calibri" panose="020F0502020204030204" pitchFamily="34" charset="0"/>
                <a:ea typeface="Verdana" panose="020B0604030504040204" pitchFamily="34" charset="0"/>
                <a:cs typeface="Verdana" panose="020B0604030504040204" pitchFamily="34" charset="0"/>
              </a:rPr>
              <a:t>Darlene </a:t>
            </a:r>
            <a:r>
              <a:rPr lang="en-US" sz="2400" dirty="0" err="1" smtClean="0">
                <a:latin typeface="Calibri" panose="020F0502020204030204" pitchFamily="34" charset="0"/>
                <a:ea typeface="Verdana" panose="020B0604030504040204" pitchFamily="34" charset="0"/>
                <a:cs typeface="Verdana" panose="020B0604030504040204" pitchFamily="34" charset="0"/>
              </a:rPr>
              <a:t>Langlois</a:t>
            </a:r>
            <a:r>
              <a:rPr lang="en-US" sz="2400" dirty="0" smtClean="0">
                <a:latin typeface="Calibri" panose="020F0502020204030204" pitchFamily="34" charset="0"/>
                <a:ea typeface="Verdana" panose="020B0604030504040204" pitchFamily="34" charset="0"/>
                <a:cs typeface="Verdana" panose="020B0604030504040204" pitchFamily="34" charset="0"/>
              </a:rPr>
              <a:t>, </a:t>
            </a:r>
            <a:r>
              <a:rPr lang="en-US" sz="2400" dirty="0" smtClean="0">
                <a:solidFill>
                  <a:srgbClr val="00B050"/>
                </a:solidFill>
                <a:latin typeface="Calibri" panose="020F0502020204030204" pitchFamily="34" charset="0"/>
                <a:ea typeface="Verdana" panose="020B0604030504040204" pitchFamily="34" charset="0"/>
                <a:cs typeface="Verdana" panose="020B0604030504040204" pitchFamily="34" charset="0"/>
              </a:rPr>
              <a:t>Guy Brasseur</a:t>
            </a:r>
            <a:r>
              <a:rPr lang="en-US" sz="2400" dirty="0" smtClean="0">
                <a:latin typeface="Calibri" panose="020F0502020204030204" pitchFamily="34" charset="0"/>
                <a:ea typeface="Verdana" panose="020B0604030504040204" pitchFamily="34" charset="0"/>
                <a:cs typeface="Verdana" panose="020B0604030504040204" pitchFamily="34" charset="0"/>
              </a:rPr>
              <a:t>, </a:t>
            </a:r>
            <a:r>
              <a:rPr lang="en-US" sz="2400" dirty="0" smtClean="0">
                <a:solidFill>
                  <a:srgbClr val="00B050"/>
                </a:solidFill>
                <a:latin typeface="Calibri" panose="020F0502020204030204" pitchFamily="34" charset="0"/>
                <a:ea typeface="Verdana" panose="020B0604030504040204" pitchFamily="34" charset="0"/>
                <a:cs typeface="Verdana" panose="020B0604030504040204" pitchFamily="34" charset="0"/>
              </a:rPr>
              <a:t>Mike Steele</a:t>
            </a:r>
            <a:r>
              <a:rPr lang="en-US" sz="2400" dirty="0" smtClean="0">
                <a:latin typeface="Calibri" panose="020F0502020204030204" pitchFamily="34" charset="0"/>
                <a:ea typeface="Verdana" panose="020B0604030504040204" pitchFamily="34" charset="0"/>
                <a:cs typeface="Verdana" panose="020B0604030504040204" pitchFamily="34" charset="0"/>
              </a:rPr>
              <a:t>, Francis </a:t>
            </a:r>
            <a:r>
              <a:rPr lang="en-US" sz="2400" dirty="0" err="1" smtClean="0">
                <a:latin typeface="Calibri" panose="020F0502020204030204" pitchFamily="34" charset="0"/>
                <a:ea typeface="Verdana" panose="020B0604030504040204" pitchFamily="34" charset="0"/>
                <a:cs typeface="Verdana" panose="020B0604030504040204" pitchFamily="34" charset="0"/>
              </a:rPr>
              <a:t>Zwiers</a:t>
            </a:r>
            <a:r>
              <a:rPr lang="en-US" sz="2400" dirty="0" smtClean="0">
                <a:latin typeface="Calibri" panose="020F0502020204030204" pitchFamily="34" charset="0"/>
                <a:ea typeface="Verdana" panose="020B0604030504040204" pitchFamily="34" charset="0"/>
                <a:cs typeface="Verdana" panose="020B0604030504040204" pitchFamily="34" charset="0"/>
              </a:rPr>
              <a:t>, Jean-Noel </a:t>
            </a:r>
            <a:r>
              <a:rPr lang="en-US" sz="2400" dirty="0" err="1" smtClean="0">
                <a:latin typeface="Calibri" panose="020F0502020204030204" pitchFamily="34" charset="0"/>
                <a:ea typeface="Verdana" panose="020B0604030504040204" pitchFamily="34" charset="0"/>
                <a:cs typeface="Verdana" panose="020B0604030504040204" pitchFamily="34" charset="0"/>
              </a:rPr>
              <a:t>Thepaut</a:t>
            </a:r>
            <a:r>
              <a:rPr lang="en-US" sz="2400" dirty="0" smtClean="0">
                <a:latin typeface="Calibri" panose="020F0502020204030204" pitchFamily="34" charset="0"/>
                <a:ea typeface="Verdana" panose="020B0604030504040204" pitchFamily="34" charset="0"/>
                <a:cs typeface="Verdana" panose="020B0604030504040204" pitchFamily="34" charset="0"/>
              </a:rPr>
              <a:t> (</a:t>
            </a:r>
            <a:r>
              <a:rPr lang="en-US" sz="2400" dirty="0" smtClean="0">
                <a:solidFill>
                  <a:srgbClr val="00B050"/>
                </a:solidFill>
                <a:latin typeface="Calibri" panose="020F0502020204030204" pitchFamily="34" charset="0"/>
                <a:ea typeface="Verdana" panose="020B0604030504040204" pitchFamily="34" charset="0"/>
                <a:cs typeface="Verdana" panose="020B0604030504040204" pitchFamily="34" charset="0"/>
              </a:rPr>
              <a:t>Carlo </a:t>
            </a:r>
            <a:r>
              <a:rPr lang="en-US" sz="2400" dirty="0" err="1" smtClean="0">
                <a:solidFill>
                  <a:srgbClr val="00B050"/>
                </a:solidFill>
                <a:latin typeface="Calibri" panose="020F0502020204030204" pitchFamily="34" charset="0"/>
                <a:ea typeface="Verdana" panose="020B0604030504040204" pitchFamily="34" charset="0"/>
                <a:cs typeface="Verdana" panose="020B0604030504040204" pitchFamily="34" charset="0"/>
              </a:rPr>
              <a:t>Buentempo</a:t>
            </a:r>
            <a:r>
              <a:rPr lang="en-US" sz="2400" dirty="0" smtClean="0">
                <a:latin typeface="Calibri" panose="020F0502020204030204" pitchFamily="34" charset="0"/>
                <a:ea typeface="Verdana" panose="020B0604030504040204" pitchFamily="34" charset="0"/>
                <a:cs typeface="Verdana" panose="020B0604030504040204" pitchFamily="34" charset="0"/>
              </a:rPr>
              <a:t>) and </a:t>
            </a:r>
            <a:r>
              <a:rPr lang="en-US" sz="2400" dirty="0" smtClean="0">
                <a:solidFill>
                  <a:srgbClr val="00B050"/>
                </a:solidFill>
                <a:latin typeface="Calibri" panose="020F0502020204030204" pitchFamily="34" charset="0"/>
                <a:ea typeface="Verdana" panose="020B0604030504040204" pitchFamily="34" charset="0"/>
                <a:cs typeface="Verdana" panose="020B0604030504040204" pitchFamily="34" charset="0"/>
              </a:rPr>
              <a:t>Tom Reynolds</a:t>
            </a:r>
          </a:p>
          <a:p>
            <a:endParaRPr lang="en-US" sz="2400" b="1" dirty="0" smtClean="0">
              <a:latin typeface="Calibri" panose="020F0502020204030204" pitchFamily="34" charset="0"/>
              <a:ea typeface="Verdana" panose="020B0604030504040204" pitchFamily="34" charset="0"/>
              <a:cs typeface="Verdana" panose="020B0604030504040204" pitchFamily="34" charset="0"/>
            </a:endParaRPr>
          </a:p>
        </p:txBody>
      </p:sp>
      <p:sp>
        <p:nvSpPr>
          <p:cNvPr id="7" name="Rectangle 7"/>
          <p:cNvSpPr>
            <a:spLocks noChangeArrowheads="1"/>
          </p:cNvSpPr>
          <p:nvPr/>
        </p:nvSpPr>
        <p:spPr bwMode="auto">
          <a:xfrm>
            <a:off x="1219200" y="235803"/>
            <a:ext cx="6283195" cy="830997"/>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External advisory boards:</a:t>
            </a:r>
          </a:p>
          <a:p>
            <a:pPr algn="ctr"/>
            <a:r>
              <a:rPr lang="en-US" sz="2400" b="1" dirty="0">
                <a:ln>
                  <a:solidFill>
                    <a:schemeClr val="accent2"/>
                  </a:solidFill>
                </a:ln>
                <a:latin typeface="Calibri" pitchFamily="34" charset="0"/>
                <a:cs typeface="Calibri" pitchFamily="34" charset="0"/>
              </a:rPr>
              <a:t>R</a:t>
            </a:r>
            <a:r>
              <a:rPr lang="en-US" sz="2400" b="1" dirty="0" smtClean="0">
                <a:ln>
                  <a:solidFill>
                    <a:schemeClr val="accent2"/>
                  </a:solidFill>
                </a:ln>
                <a:latin typeface="Calibri" pitchFamily="34" charset="0"/>
                <a:cs typeface="Calibri" pitchFamily="34" charset="0"/>
              </a:rPr>
              <a:t>esearch and Innovation Advisory Group (RIAG)</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4168455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 name="Rectangle 1"/>
          <p:cNvSpPr>
            <a:spLocks noChangeArrowheads="1"/>
          </p:cNvSpPr>
          <p:nvPr/>
        </p:nvSpPr>
        <p:spPr bwMode="auto">
          <a:xfrm>
            <a:off x="420565" y="1336387"/>
            <a:ext cx="8494835"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15870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2400" b="1" i="0" u="none" strike="noStrike" cap="none" normalizeH="0" baseline="0" dirty="0" smtClean="0">
                <a:ln>
                  <a:noFill/>
                </a:ln>
                <a:solidFill>
                  <a:schemeClr val="tx1"/>
                </a:solidFill>
                <a:effectLst/>
                <a:latin typeface="Calibri" panose="020F0502020204030204" pitchFamily="34" charset="0"/>
                <a:cs typeface="Arial" pitchFamily="34" charset="0"/>
              </a:rPr>
              <a:t>Tasks</a:t>
            </a:r>
            <a:endParaRPr lang="en-US" altLang="da-DK" sz="2400" b="1" dirty="0" smtClean="0">
              <a:latin typeface="Calibri" panose="020F0502020204030204"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da-DK" sz="2400" dirty="0" smtClean="0">
                <a:latin typeface="Calibri" panose="020F0502020204030204" pitchFamily="34" charset="0"/>
                <a:cs typeface="Arial" pitchFamily="34" charset="0"/>
              </a:rPr>
              <a:t>O</a:t>
            </a:r>
            <a:r>
              <a:rPr kumimoji="0" lang="en-US" altLang="da-DK" sz="2400" b="0" i="0" u="none" strike="noStrike" cap="none" normalizeH="0" baseline="0" dirty="0" smtClean="0">
                <a:ln>
                  <a:noFill/>
                </a:ln>
                <a:solidFill>
                  <a:schemeClr val="tx1"/>
                </a:solidFill>
                <a:effectLst/>
                <a:latin typeface="Calibri" panose="020F0502020204030204" pitchFamily="34" charset="0"/>
                <a:cs typeface="Arial" pitchFamily="34" charset="0"/>
              </a:rPr>
              <a:t>pen up a dialogue between the represented communities and the project,  for the project to receive critical feedback on development and  results and how these can provide a feed from the communities’ existing agendas.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a-DK" sz="2400" b="0" i="0" u="none" strike="noStrike" cap="none" normalizeH="0" baseline="0" dirty="0" smtClean="0">
                <a:ln>
                  <a:noFill/>
                </a:ln>
                <a:solidFill>
                  <a:schemeClr val="tx1"/>
                </a:solidFill>
                <a:effectLst/>
                <a:latin typeface="Calibri" panose="020F0502020204030204" pitchFamily="34" charset="0"/>
                <a:cs typeface="Arial" pitchFamily="34" charset="0"/>
              </a:rPr>
              <a:t>Providing an additional channel of communication for improve usage of data and information by the communities for enhancing climate adaptation.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a-DK" sz="2400" b="1" i="0" u="none" strike="noStrike" cap="none" normalizeH="0" baseline="0" dirty="0" smtClean="0">
              <a:ln>
                <a:noFill/>
              </a:ln>
              <a:effectLst/>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2400" b="1" i="0" u="none" strike="noStrike" cap="none" normalizeH="0" baseline="0" dirty="0" smtClean="0">
                <a:ln>
                  <a:noFill/>
                </a:ln>
                <a:effectLst/>
                <a:latin typeface="Calibri" panose="020F0502020204030204" pitchFamily="34" charset="0"/>
                <a:cs typeface="Arial" pitchFamily="34" charset="0"/>
              </a:rPr>
              <a:t>Composition:</a:t>
            </a:r>
            <a:r>
              <a:rPr kumimoji="0" lang="en-US" altLang="da-DK" sz="2400" b="0" i="0" u="none" strike="noStrike" cap="none" normalizeH="0" baseline="0" dirty="0" smtClean="0">
                <a:ln>
                  <a:noFill/>
                </a:ln>
                <a:effectLst/>
                <a:latin typeface="Calibri" panose="020F0502020204030204" pitchFamily="34" charset="0"/>
                <a:cs typeface="Arial" pitchFamily="34" charset="0"/>
              </a:rPr>
              <a:t> </a:t>
            </a:r>
            <a:r>
              <a:rPr kumimoji="0" lang="en-US" altLang="da-DK" sz="2400" b="0" i="0" u="none" strike="noStrike" cap="none" normalizeH="0" baseline="0" dirty="0" err="1" smtClean="0">
                <a:ln>
                  <a:noFill/>
                </a:ln>
                <a:effectLst/>
                <a:latin typeface="Calibri" panose="020F0502020204030204" pitchFamily="34" charset="0"/>
                <a:cs typeface="Arial" pitchFamily="34" charset="0"/>
              </a:rPr>
              <a:t>Liisa</a:t>
            </a:r>
            <a:r>
              <a:rPr kumimoji="0" lang="en-US" altLang="da-DK" sz="2400" b="0" i="0" u="none" strike="noStrike" cap="none" normalizeH="0" baseline="0" dirty="0" smtClean="0">
                <a:ln>
                  <a:noFill/>
                </a:ln>
                <a:effectLst/>
                <a:latin typeface="Calibri" panose="020F0502020204030204" pitchFamily="34" charset="0"/>
                <a:cs typeface="Arial" pitchFamily="34" charset="0"/>
              </a:rPr>
              <a:t> Holmberg (Saami Education Institute),  </a:t>
            </a:r>
            <a:r>
              <a:rPr kumimoji="0" lang="en-US" altLang="da-DK" sz="2400" b="0" i="0" u="none" strike="noStrike" cap="none" normalizeH="0" baseline="0" dirty="0" err="1" smtClean="0">
                <a:ln>
                  <a:noFill/>
                </a:ln>
                <a:effectLst/>
                <a:latin typeface="Calibri" panose="020F0502020204030204" pitchFamily="34" charset="0"/>
                <a:cs typeface="Arial" pitchFamily="34" charset="0"/>
              </a:rPr>
              <a:t>Lene</a:t>
            </a:r>
            <a:r>
              <a:rPr kumimoji="0" lang="en-US" altLang="da-DK" sz="2400" b="0" i="0" u="none" strike="noStrike" cap="none" normalizeH="0" baseline="0" dirty="0" smtClean="0">
                <a:ln>
                  <a:noFill/>
                </a:ln>
                <a:effectLst/>
                <a:latin typeface="Calibri" panose="020F0502020204030204" pitchFamily="34" charset="0"/>
                <a:cs typeface="Arial" pitchFamily="34" charset="0"/>
              </a:rPr>
              <a:t> </a:t>
            </a:r>
            <a:r>
              <a:rPr kumimoji="0" lang="en-US" altLang="da-DK" sz="2400" b="0" i="0" u="none" strike="noStrike" cap="none" normalizeH="0" baseline="0" dirty="0" err="1" smtClean="0">
                <a:ln>
                  <a:noFill/>
                </a:ln>
                <a:effectLst/>
                <a:latin typeface="Calibri" panose="020F0502020204030204" pitchFamily="34" charset="0"/>
                <a:cs typeface="Arial" pitchFamily="34" charset="0"/>
              </a:rPr>
              <a:t>Kielsen</a:t>
            </a:r>
            <a:r>
              <a:rPr kumimoji="0" lang="en-US" altLang="da-DK" sz="2400" b="0" i="0" u="none" strike="noStrike" cap="none" normalizeH="0" baseline="0" dirty="0" smtClean="0">
                <a:ln>
                  <a:noFill/>
                </a:ln>
                <a:effectLst/>
                <a:latin typeface="Calibri" panose="020F0502020204030204" pitchFamily="34" charset="0"/>
                <a:cs typeface="Arial" pitchFamily="34" charset="0"/>
              </a:rPr>
              <a:t> Holm (Greenland Institute for Natural Resources), a representative of the Inuit Circumpolar Council (ICC), Jon </a:t>
            </a:r>
            <a:r>
              <a:rPr kumimoji="0" lang="en-US" altLang="da-DK" sz="2400" b="0" i="0" u="none" strike="noStrike" cap="none" normalizeH="0" baseline="0" dirty="0" err="1" smtClean="0">
                <a:ln>
                  <a:noFill/>
                </a:ln>
                <a:effectLst/>
                <a:latin typeface="Calibri" panose="020F0502020204030204" pitchFamily="34" charset="0"/>
                <a:cs typeface="Arial" pitchFamily="34" charset="0"/>
              </a:rPr>
              <a:t>Burgwald</a:t>
            </a:r>
            <a:r>
              <a:rPr lang="en-US" altLang="da-DK" sz="2400" dirty="0">
                <a:latin typeface="Calibri" panose="020F0502020204030204" pitchFamily="34" charset="0"/>
                <a:cs typeface="Arial" pitchFamily="34" charset="0"/>
              </a:rPr>
              <a:t> </a:t>
            </a:r>
            <a:r>
              <a:rPr lang="en-US" altLang="da-DK" sz="2400" dirty="0" smtClean="0">
                <a:latin typeface="Calibri" panose="020F0502020204030204" pitchFamily="34" charset="0"/>
                <a:cs typeface="Arial" pitchFamily="34" charset="0"/>
              </a:rPr>
              <a:t>(</a:t>
            </a:r>
            <a:r>
              <a:rPr kumimoji="0" lang="en-US" altLang="da-DK" sz="2400" b="0" i="0" u="none" strike="noStrike" cap="none" normalizeH="0" baseline="0" dirty="0" smtClean="0">
                <a:ln>
                  <a:noFill/>
                </a:ln>
                <a:effectLst/>
                <a:latin typeface="Calibri" panose="020F0502020204030204" pitchFamily="34" charset="0"/>
                <a:cs typeface="Arial" pitchFamily="34" charset="0"/>
              </a:rPr>
              <a:t>Greenpeace), a representative of </a:t>
            </a:r>
            <a:r>
              <a:rPr kumimoji="0" lang="en-US" altLang="da-DK" sz="2400" b="0" i="0" u="none" strike="noStrike" cap="none" normalizeH="0" baseline="0" dirty="0" err="1" smtClean="0">
                <a:ln>
                  <a:noFill/>
                </a:ln>
                <a:effectLst/>
                <a:latin typeface="Calibri" panose="020F0502020204030204" pitchFamily="34" charset="0"/>
                <a:cs typeface="Arial" pitchFamily="34" charset="0"/>
              </a:rPr>
              <a:t>BirdLife</a:t>
            </a:r>
            <a:r>
              <a:rPr kumimoji="0" lang="en-US" altLang="da-DK" sz="2400" b="0" i="0" u="none" strike="noStrike" cap="none" normalizeH="0" baseline="0" dirty="0" smtClean="0">
                <a:ln>
                  <a:noFill/>
                </a:ln>
                <a:effectLst/>
                <a:latin typeface="Calibri" panose="020F0502020204030204" pitchFamily="34" charset="0"/>
                <a:cs typeface="Arial" pitchFamily="34" charset="0"/>
              </a:rPr>
              <a:t> International.</a:t>
            </a:r>
            <a:endParaRPr kumimoji="0" lang="en-US" altLang="da-DK" sz="2400" b="1" i="0" u="none" strike="noStrike" cap="none" normalizeH="0" baseline="0" dirty="0" smtClean="0">
              <a:ln>
                <a:noFill/>
              </a:ln>
              <a:effectLst/>
              <a:latin typeface="Calibri" panose="020F0502020204030204" pitchFamily="34" charset="0"/>
              <a:cs typeface="Arial" pitchFamily="34" charset="0"/>
            </a:endParaRPr>
          </a:p>
        </p:txBody>
      </p:sp>
      <p:pic>
        <p:nvPicPr>
          <p:cNvPr id="16386" name="Picture 2" descr="Opens external link in new window">
            <a:hlinkClick r:id="rId3" tooltip="Opens external link in new window"/>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8200" y="184150"/>
            <a:ext cx="133350" cy="95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a:spLocks noChangeArrowheads="1"/>
          </p:cNvSpPr>
          <p:nvPr/>
        </p:nvSpPr>
        <p:spPr bwMode="auto">
          <a:xfrm>
            <a:off x="2012359" y="235803"/>
            <a:ext cx="4449423" cy="830997"/>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External advisory boards:</a:t>
            </a:r>
          </a:p>
          <a:p>
            <a:pPr algn="ctr"/>
            <a:r>
              <a:rPr lang="en-US" sz="2400" b="1" dirty="0" smtClean="0">
                <a:ln>
                  <a:solidFill>
                    <a:schemeClr val="accent2"/>
                  </a:solidFill>
                </a:ln>
                <a:latin typeface="Calibri" pitchFamily="34" charset="0"/>
                <a:cs typeface="Calibri" pitchFamily="34" charset="0"/>
              </a:rPr>
              <a:t>Societal Engagement Group (SEG)</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328683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Rectangle 7"/>
          <p:cNvSpPr>
            <a:spLocks noChangeArrowheads="1"/>
          </p:cNvSpPr>
          <p:nvPr/>
        </p:nvSpPr>
        <p:spPr bwMode="auto">
          <a:xfrm>
            <a:off x="1676400" y="235803"/>
            <a:ext cx="5559425" cy="830997"/>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WP8: Communication, Dissemination, Engagement and Exploitation</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pic>
        <p:nvPicPr>
          <p:cNvPr id="20482" name="Picture 2" descr="Dr Raeanne Miller of S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484674"/>
            <a:ext cx="2459548" cy="2273022"/>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886200" y="1653963"/>
            <a:ext cx="4477508" cy="1200329"/>
          </a:xfrm>
          <a:prstGeom prst="rect">
            <a:avLst/>
          </a:prstGeom>
        </p:spPr>
        <p:txBody>
          <a:bodyPr wrap="none">
            <a:spAutoFit/>
          </a:bodyPr>
          <a:lstStyle/>
          <a:p>
            <a:r>
              <a:rPr lang="da-DK" sz="2400" dirty="0">
                <a:latin typeface="Calibri" panose="020F0502020204030204" pitchFamily="34" charset="0"/>
              </a:rPr>
              <a:t>Dr Raeanne </a:t>
            </a:r>
            <a:r>
              <a:rPr lang="da-DK" sz="2400" dirty="0" smtClean="0">
                <a:latin typeface="Calibri" panose="020F0502020204030204" pitchFamily="34" charset="0"/>
              </a:rPr>
              <a:t>Miller </a:t>
            </a:r>
          </a:p>
          <a:p>
            <a:r>
              <a:rPr lang="da-DK" sz="2400" dirty="0" smtClean="0">
                <a:latin typeface="Calibri" panose="020F0502020204030204" pitchFamily="34" charset="0"/>
              </a:rPr>
              <a:t>(WP8 </a:t>
            </a:r>
            <a:r>
              <a:rPr lang="da-DK" sz="2400" dirty="0" err="1" smtClean="0">
                <a:latin typeface="Calibri" panose="020F0502020204030204" pitchFamily="34" charset="0"/>
              </a:rPr>
              <a:t>lead</a:t>
            </a:r>
            <a:r>
              <a:rPr lang="da-DK" sz="2400" dirty="0" smtClean="0">
                <a:latin typeface="Calibri" panose="020F0502020204030204" pitchFamily="34" charset="0"/>
              </a:rPr>
              <a:t>)</a:t>
            </a:r>
          </a:p>
          <a:p>
            <a:r>
              <a:rPr lang="en-US" sz="2400" dirty="0">
                <a:latin typeface="Calibri" panose="020F0502020204030204" pitchFamily="34" charset="0"/>
              </a:rPr>
              <a:t>SAMS Research Services Ltd (SRSL)</a:t>
            </a:r>
            <a:endParaRPr lang="da-DK" sz="2400" dirty="0">
              <a:latin typeface="Calibri" panose="020F0502020204030204" pitchFamily="34" charset="0"/>
            </a:endParaRPr>
          </a:p>
        </p:txBody>
      </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690" y="2951255"/>
            <a:ext cx="20002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Peter Normann Vangsb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434" y="4170198"/>
            <a:ext cx="1865330" cy="253540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3" descr="Billedresultat for climate k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AutoShape 15" descr="Billedresultat for climate ki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 name="AutoShape 17" descr="Billedresultat for climate ki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2" name="Bille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5697245"/>
            <a:ext cx="2362200" cy="779755"/>
          </a:xfrm>
          <a:prstGeom prst="rect">
            <a:avLst/>
          </a:prstGeom>
        </p:spPr>
      </p:pic>
      <p:sp>
        <p:nvSpPr>
          <p:cNvPr id="13" name="Rektangel 12"/>
          <p:cNvSpPr/>
          <p:nvPr/>
        </p:nvSpPr>
        <p:spPr>
          <a:xfrm>
            <a:off x="4699854" y="4419600"/>
            <a:ext cx="3453546" cy="1200329"/>
          </a:xfrm>
          <a:prstGeom prst="rect">
            <a:avLst/>
          </a:prstGeom>
        </p:spPr>
        <p:txBody>
          <a:bodyPr wrap="square">
            <a:spAutoFit/>
          </a:bodyPr>
          <a:lstStyle/>
          <a:p>
            <a:r>
              <a:rPr lang="da-DK" sz="2400" dirty="0" smtClean="0">
                <a:latin typeface="Calibri" panose="020F0502020204030204" pitchFamily="34" charset="0"/>
              </a:rPr>
              <a:t>Peter</a:t>
            </a:r>
            <a:r>
              <a:rPr lang="da-DK" sz="2400" dirty="0">
                <a:latin typeface="Calibri" panose="020F0502020204030204" pitchFamily="34" charset="0"/>
              </a:rPr>
              <a:t> </a:t>
            </a:r>
            <a:r>
              <a:rPr lang="da-DK" sz="2400" dirty="0" err="1" smtClean="0">
                <a:latin typeface="Calibri" panose="020F0502020204030204" pitchFamily="34" charset="0"/>
              </a:rPr>
              <a:t>Vangsbo</a:t>
            </a:r>
            <a:r>
              <a:rPr lang="da-DK" sz="2400" dirty="0" smtClean="0">
                <a:latin typeface="Calibri" panose="020F0502020204030204" pitchFamily="34" charset="0"/>
              </a:rPr>
              <a:t> Normann (WP8 </a:t>
            </a:r>
            <a:r>
              <a:rPr lang="da-DK" sz="2400" dirty="0" err="1" smtClean="0">
                <a:latin typeface="Calibri" panose="020F0502020204030204" pitchFamily="34" charset="0"/>
              </a:rPr>
              <a:t>co-lead</a:t>
            </a:r>
            <a:r>
              <a:rPr lang="da-DK" sz="2400" dirty="0" smtClean="0">
                <a:latin typeface="Calibri" panose="020F0502020204030204" pitchFamily="34" charset="0"/>
              </a:rPr>
              <a:t>)</a:t>
            </a:r>
            <a:endParaRPr lang="da-DK" sz="2400" dirty="0">
              <a:latin typeface="Calibri" panose="020F0502020204030204" pitchFamily="34" charset="0"/>
            </a:endParaRPr>
          </a:p>
          <a:p>
            <a:r>
              <a:rPr lang="da-DK" sz="2400" dirty="0" err="1" smtClean="0">
                <a:latin typeface="Calibri" panose="020F0502020204030204" pitchFamily="34" charset="0"/>
              </a:rPr>
              <a:t>Climate</a:t>
            </a:r>
            <a:r>
              <a:rPr lang="da-DK" sz="2400" dirty="0" smtClean="0">
                <a:latin typeface="Calibri" panose="020F0502020204030204" pitchFamily="34" charset="0"/>
              </a:rPr>
              <a:t>-KIC </a:t>
            </a:r>
            <a:r>
              <a:rPr lang="da-DK" sz="2400" dirty="0">
                <a:latin typeface="Calibri" panose="020F0502020204030204" pitchFamily="34" charset="0"/>
              </a:rPr>
              <a:t>Nordic</a:t>
            </a:r>
          </a:p>
        </p:txBody>
      </p:sp>
    </p:spTree>
    <p:extLst>
      <p:ext uri="{BB962C8B-B14F-4D97-AF65-F5344CB8AC3E}">
        <p14:creationId xmlns:p14="http://schemas.microsoft.com/office/powerpoint/2010/main" val="212172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217" name="Picture 1" descr="C:\Users\smo\AppData\Local\Microsoft\Windows\Temporary Internet Files\Content.Outlook\OYNY2T13\logos.png"/>
          <p:cNvPicPr>
            <a:picLocks noChangeAspect="1" noChangeArrowheads="1"/>
          </p:cNvPicPr>
          <p:nvPr/>
        </p:nvPicPr>
        <p:blipFill rotWithShape="1">
          <a:blip r:embed="rId3">
            <a:extLst>
              <a:ext uri="{28A0092B-C50C-407E-A947-70E740481C1C}">
                <a14:useLocalDpi xmlns:a14="http://schemas.microsoft.com/office/drawing/2010/main" val="0"/>
              </a:ext>
            </a:extLst>
          </a:blip>
          <a:srcRect l="-1" t="17804" r="33038" b="13675"/>
          <a:stretch/>
        </p:blipFill>
        <p:spPr bwMode="auto">
          <a:xfrm>
            <a:off x="1936824" y="990600"/>
            <a:ext cx="5378376" cy="5503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a:spLocks noChangeArrowheads="1"/>
          </p:cNvSpPr>
          <p:nvPr/>
        </p:nvSpPr>
        <p:spPr bwMode="auto">
          <a:xfrm>
            <a:off x="2300612" y="235803"/>
            <a:ext cx="3872920"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WP8 ideas for a project logo</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494018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2456287" y="1138535"/>
            <a:ext cx="3783343"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Enjoy the networking lunch!</a:t>
            </a:r>
          </a:p>
        </p:txBody>
      </p:sp>
      <p:sp>
        <p:nvSpPr>
          <p:cNvPr id="2" name="Rektangel 1"/>
          <p:cNvSpPr/>
          <p:nvPr/>
        </p:nvSpPr>
        <p:spPr>
          <a:xfrm>
            <a:off x="2657468" y="3078540"/>
            <a:ext cx="3743332" cy="1569660"/>
          </a:xfrm>
          <a:prstGeom prst="rect">
            <a:avLst/>
          </a:prstGeom>
        </p:spPr>
        <p:txBody>
          <a:bodyPr wrap="none">
            <a:spAutoFit/>
          </a:bodyPr>
          <a:lstStyle/>
          <a:p>
            <a:pPr algn="ctr"/>
            <a:r>
              <a:rPr lang="en-GB" sz="2400" b="1" u="sng" dirty="0" smtClean="0">
                <a:solidFill>
                  <a:srgbClr val="FFFF00"/>
                </a:solidFill>
                <a:latin typeface="Verdana" panose="020B0604030504040204" pitchFamily="34" charset="0"/>
                <a:ea typeface="Verdana" panose="020B0604030504040204" pitchFamily="34" charset="0"/>
                <a:cs typeface="Verdana" panose="020B0604030504040204" pitchFamily="34" charset="0"/>
                <a:hlinkClick r:id="rId3"/>
              </a:rPr>
              <a:t>www.Blue-Action.eu</a:t>
            </a:r>
            <a:endParaRPr lang="en-GB" sz="2400" b="1" u="sng"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endParaRPr lang="en-GB" sz="2400" b="1" u="sng"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da-DK"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hlinkClick r:id="rId4"/>
              </a:rPr>
              <a:t>Blue-Action</a:t>
            </a:r>
          </a:p>
          <a:p>
            <a:pPr algn="ctr"/>
            <a:r>
              <a:rPr lang="da-DK"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hlinkClick r:id="rId4"/>
              </a:rPr>
              <a:t>@BG10Blueaction</a:t>
            </a:r>
            <a:endParaRPr lang="da-DK" sz="24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54" name="Picture 6"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195" y="4014311"/>
            <a:ext cx="687073" cy="55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4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Rectangle 7"/>
          <p:cNvSpPr>
            <a:spLocks noChangeArrowheads="1"/>
          </p:cNvSpPr>
          <p:nvPr/>
        </p:nvSpPr>
        <p:spPr bwMode="auto">
          <a:xfrm>
            <a:off x="2450033" y="235803"/>
            <a:ext cx="3574055"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Clustering for Blue Growth</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 name="Rektangel 1"/>
          <p:cNvSpPr/>
          <p:nvPr/>
        </p:nvSpPr>
        <p:spPr>
          <a:xfrm>
            <a:off x="307976" y="914400"/>
            <a:ext cx="8548872" cy="5632311"/>
          </a:xfrm>
          <a:prstGeom prst="rect">
            <a:avLst/>
          </a:prstGeom>
        </p:spPr>
        <p:txBody>
          <a:bodyPr wrap="square">
            <a:spAutoFit/>
          </a:bodyPr>
          <a:lstStyle/>
          <a:p>
            <a:r>
              <a:rPr lang="en-US" sz="2400" dirty="0" smtClean="0">
                <a:latin typeface="Calibri" panose="020F0502020204030204" pitchFamily="34" charset="0"/>
              </a:rPr>
              <a:t>Blue-Action intends to establish a strong clustering activity with the European and international scientific communities focusing on Blue Growth/Arctic impacts and more specifically with: </a:t>
            </a:r>
          </a:p>
          <a:p>
            <a:endParaRPr lang="en-US" sz="2400" dirty="0" smtClean="0">
              <a:latin typeface="Calibri" panose="020F0502020204030204" pitchFamily="34" charset="0"/>
            </a:endParaRPr>
          </a:p>
          <a:p>
            <a:pPr marL="342900" indent="-342900">
              <a:buAutoNum type="arabicParenR"/>
            </a:pPr>
            <a:r>
              <a:rPr lang="en-US" sz="2400" dirty="0" smtClean="0">
                <a:latin typeface="Calibri" panose="020F0502020204030204" pitchFamily="34" charset="0"/>
              </a:rPr>
              <a:t>projects funded by the Blue Growth strategy under current and earlier calls; </a:t>
            </a:r>
          </a:p>
          <a:p>
            <a:pPr marL="342900" indent="-342900">
              <a:buAutoNum type="arabicParenR"/>
            </a:pPr>
            <a:r>
              <a:rPr lang="en-US" sz="2400" dirty="0" smtClean="0">
                <a:latin typeface="Calibri" panose="020F0502020204030204" pitchFamily="34" charset="0"/>
              </a:rPr>
              <a:t>projects funded under other parts of the Horizon 2020 </a:t>
            </a:r>
            <a:r>
              <a:rPr lang="en-US" sz="2400" dirty="0" err="1" smtClean="0">
                <a:latin typeface="Calibri" panose="020F0502020204030204" pitchFamily="34" charset="0"/>
              </a:rPr>
              <a:t>programme</a:t>
            </a:r>
            <a:r>
              <a:rPr lang="en-US" sz="2400" dirty="0" smtClean="0">
                <a:latin typeface="Calibri" panose="020F0502020204030204" pitchFamily="34" charset="0"/>
              </a:rPr>
              <a:t> relevant for the Blue Growth strategy implementation; </a:t>
            </a:r>
          </a:p>
          <a:p>
            <a:pPr marL="342900" indent="-342900">
              <a:buAutoNum type="arabicParenR"/>
            </a:pPr>
            <a:r>
              <a:rPr lang="en-US" sz="2400" dirty="0" smtClean="0">
                <a:latin typeface="Calibri" panose="020F0502020204030204" pitchFamily="34" charset="0"/>
              </a:rPr>
              <a:t>Initiatives such as </a:t>
            </a:r>
            <a:r>
              <a:rPr lang="en-US" sz="2400" b="1" dirty="0" smtClean="0">
                <a:latin typeface="Calibri" panose="020F0502020204030204" pitchFamily="34" charset="0"/>
              </a:rPr>
              <a:t>YOPP, PPP, Copernicus</a:t>
            </a:r>
            <a:r>
              <a:rPr lang="en-US" sz="2400" dirty="0" smtClean="0">
                <a:latin typeface="Calibri" panose="020F0502020204030204" pitchFamily="34" charset="0"/>
              </a:rPr>
              <a:t>, and projects funded by the </a:t>
            </a:r>
            <a:r>
              <a:rPr lang="en-US" sz="2400" b="1" dirty="0" smtClean="0">
                <a:latin typeface="Calibri" panose="020F0502020204030204" pitchFamily="34" charset="0"/>
              </a:rPr>
              <a:t>Belmont Forum/JPI Climate calls</a:t>
            </a:r>
            <a:r>
              <a:rPr lang="en-US" sz="2400" dirty="0" smtClean="0">
                <a:latin typeface="Calibri" panose="020F0502020204030204" pitchFamily="34" charset="0"/>
              </a:rPr>
              <a:t>. </a:t>
            </a:r>
          </a:p>
          <a:p>
            <a:endParaRPr lang="en-US" sz="2400" dirty="0" smtClean="0">
              <a:latin typeface="Calibri" panose="020F0502020204030204" pitchFamily="34" charset="0"/>
            </a:endParaRPr>
          </a:p>
          <a:p>
            <a:r>
              <a:rPr lang="en-US" sz="2400" dirty="0" smtClean="0">
                <a:latin typeface="Calibri" panose="020F0502020204030204" pitchFamily="34" charset="0"/>
              </a:rPr>
              <a:t>Main outcome will be a series of joint activities for allowing the exchange of data and results between the scientific communities beyond the project.</a:t>
            </a:r>
            <a:endParaRPr lang="en-US" sz="2400" dirty="0">
              <a:latin typeface="Calibri" panose="020F0502020204030204" pitchFamily="34" charset="0"/>
            </a:endParaRPr>
          </a:p>
        </p:txBody>
      </p:sp>
    </p:spTree>
    <p:extLst>
      <p:ext uri="{BB962C8B-B14F-4D97-AF65-F5344CB8AC3E}">
        <p14:creationId xmlns:p14="http://schemas.microsoft.com/office/powerpoint/2010/main" val="3286833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 name="Rektangel 1"/>
          <p:cNvSpPr/>
          <p:nvPr/>
        </p:nvSpPr>
        <p:spPr>
          <a:xfrm>
            <a:off x="454688" y="697468"/>
            <a:ext cx="8511891" cy="5632311"/>
          </a:xfrm>
          <a:prstGeom prst="rect">
            <a:avLst/>
          </a:prstGeom>
        </p:spPr>
        <p:txBody>
          <a:bodyPr wrap="square">
            <a:spAutoFit/>
          </a:bodyPr>
          <a:lstStyle/>
          <a:p>
            <a:pPr marL="342900" indent="-342900">
              <a:buFont typeface="Arial" panose="020B0604020202020204" pitchFamily="34" charset="0"/>
              <a:buChar char="•"/>
            </a:pPr>
            <a:r>
              <a:rPr lang="da-DK" sz="2400" b="1" dirty="0" smtClean="0">
                <a:latin typeface="Calibri" panose="020F0502020204030204" pitchFamily="34" charset="0"/>
              </a:rPr>
              <a:t>EU-</a:t>
            </a:r>
            <a:r>
              <a:rPr lang="da-DK" sz="2400" b="1" dirty="0" err="1" smtClean="0">
                <a:latin typeface="Calibri" panose="020F0502020204030204" pitchFamily="34" charset="0"/>
              </a:rPr>
              <a:t>PolarNet</a:t>
            </a:r>
            <a:endParaRPr lang="da-DK" sz="2400" b="1" dirty="0" smtClean="0">
              <a:latin typeface="Calibri" panose="020F0502020204030204" pitchFamily="34" charset="0"/>
            </a:endParaRPr>
          </a:p>
          <a:p>
            <a:pPr lvl="2"/>
            <a:r>
              <a:rPr lang="da-DK" sz="2400" dirty="0" smtClean="0">
                <a:latin typeface="Calibri" panose="020F0502020204030204" pitchFamily="34" charset="0"/>
              </a:rPr>
              <a:t> </a:t>
            </a:r>
            <a:r>
              <a:rPr lang="da-DK" sz="2400" dirty="0" err="1" smtClean="0">
                <a:latin typeface="Calibri" panose="020F0502020204030204" pitchFamily="34" charset="0"/>
              </a:rPr>
              <a:t>Connecting</a:t>
            </a:r>
            <a:r>
              <a:rPr lang="da-DK" sz="2400" dirty="0" smtClean="0">
                <a:latin typeface="Calibri" panose="020F0502020204030204" pitchFamily="34" charset="0"/>
              </a:rPr>
              <a:t> science with society</a:t>
            </a:r>
          </a:p>
          <a:p>
            <a:pPr marL="342900" indent="-342900">
              <a:buFont typeface="Arial" panose="020B0604020202020204" pitchFamily="34" charset="0"/>
              <a:buChar char="•"/>
            </a:pPr>
            <a:r>
              <a:rPr lang="da-DK" sz="2400" b="1" dirty="0" err="1" smtClean="0">
                <a:latin typeface="Calibri" panose="020F0502020204030204" pitchFamily="34" charset="0"/>
              </a:rPr>
              <a:t>AtlantOS</a:t>
            </a:r>
            <a:endParaRPr lang="da-DK" sz="2400" b="1" dirty="0" smtClean="0">
              <a:latin typeface="Calibri" panose="020F0502020204030204" pitchFamily="34" charset="0"/>
            </a:endParaRPr>
          </a:p>
          <a:p>
            <a:r>
              <a:rPr lang="da-DK" sz="2400" dirty="0">
                <a:latin typeface="Calibri" panose="020F0502020204030204" pitchFamily="34" charset="0"/>
              </a:rPr>
              <a:t>	</a:t>
            </a:r>
            <a:r>
              <a:rPr lang="en-US" sz="2400" dirty="0" err="1" smtClean="0">
                <a:latin typeface="Calibri" panose="020F0502020204030204" pitchFamily="34" charset="0"/>
              </a:rPr>
              <a:t>Optimising</a:t>
            </a:r>
            <a:r>
              <a:rPr lang="en-US" sz="2400" dirty="0" smtClean="0">
                <a:latin typeface="Calibri" panose="020F0502020204030204" pitchFamily="34" charset="0"/>
              </a:rPr>
              <a:t> </a:t>
            </a:r>
            <a:r>
              <a:rPr lang="en-US" sz="2400" dirty="0">
                <a:latin typeface="Calibri" panose="020F0502020204030204" pitchFamily="34" charset="0"/>
              </a:rPr>
              <a:t>and Enhancing the Integrated </a:t>
            </a:r>
            <a:r>
              <a:rPr lang="en-US" sz="2400" dirty="0" smtClean="0">
                <a:latin typeface="Calibri" panose="020F0502020204030204" pitchFamily="34" charset="0"/>
              </a:rPr>
              <a:t>Atlantic </a:t>
            </a:r>
            <a:r>
              <a:rPr lang="en-US" sz="2400" dirty="0">
                <a:latin typeface="Calibri" panose="020F0502020204030204" pitchFamily="34" charset="0"/>
              </a:rPr>
              <a:t>Ocean </a:t>
            </a:r>
            <a:r>
              <a:rPr lang="en-US" sz="2400" dirty="0" smtClean="0">
                <a:latin typeface="Calibri" panose="020F0502020204030204" pitchFamily="34" charset="0"/>
              </a:rPr>
              <a:t>	Observing </a:t>
            </a:r>
            <a:r>
              <a:rPr lang="en-US" sz="2400" dirty="0">
                <a:latin typeface="Calibri" panose="020F0502020204030204" pitchFamily="34" charset="0"/>
              </a:rPr>
              <a:t>Systems </a:t>
            </a:r>
            <a:endParaRPr lang="en-US" sz="2400" dirty="0" smtClean="0">
              <a:latin typeface="Calibri" panose="020F0502020204030204" pitchFamily="34" charset="0"/>
            </a:endParaRPr>
          </a:p>
          <a:p>
            <a:pPr marL="342900" indent="-342900">
              <a:buFont typeface="Arial" panose="020B0604020202020204" pitchFamily="34" charset="0"/>
              <a:buChar char="•"/>
            </a:pPr>
            <a:r>
              <a:rPr lang="en-US" sz="2400" b="1" dirty="0" smtClean="0">
                <a:latin typeface="Calibri" panose="020F0502020204030204" pitchFamily="34" charset="0"/>
              </a:rPr>
              <a:t>AORAC-SA</a:t>
            </a:r>
          </a:p>
          <a:p>
            <a:pPr lvl="2"/>
            <a:r>
              <a:rPr lang="en-US" sz="2400" dirty="0" smtClean="0">
                <a:latin typeface="Calibri" panose="020F0502020204030204" pitchFamily="34" charset="0"/>
              </a:rPr>
              <a:t>Atlantic Ocean Research Alliance</a:t>
            </a:r>
          </a:p>
          <a:p>
            <a:pPr marL="342900" indent="-342900">
              <a:buFont typeface="Arial" panose="020B0604020202020204" pitchFamily="34" charset="0"/>
              <a:buChar char="•"/>
            </a:pPr>
            <a:r>
              <a:rPr lang="en-US" sz="2400" b="1" dirty="0" smtClean="0">
                <a:latin typeface="Calibri" panose="020F0502020204030204" pitchFamily="34" charset="0"/>
              </a:rPr>
              <a:t>CERES </a:t>
            </a:r>
          </a:p>
          <a:p>
            <a:pPr lvl="1"/>
            <a:r>
              <a:rPr lang="en-US" sz="2400" dirty="0">
                <a:latin typeface="Calibri" panose="020F0502020204030204" pitchFamily="34" charset="0"/>
              </a:rPr>
              <a:t>	</a:t>
            </a:r>
            <a:r>
              <a:rPr lang="en-US" sz="2400" dirty="0" smtClean="0">
                <a:latin typeface="Calibri" panose="020F0502020204030204" pitchFamily="34" charset="0"/>
              </a:rPr>
              <a:t>Climate </a:t>
            </a:r>
            <a:r>
              <a:rPr lang="en-US" sz="2400" dirty="0">
                <a:latin typeface="Calibri" panose="020F0502020204030204" pitchFamily="34" charset="0"/>
              </a:rPr>
              <a:t>change and European Aquatic </a:t>
            </a:r>
            <a:r>
              <a:rPr lang="en-US" sz="2400" dirty="0" smtClean="0">
                <a:latin typeface="Calibri" panose="020F0502020204030204" pitchFamily="34" charset="0"/>
              </a:rPr>
              <a:t>Resources</a:t>
            </a:r>
          </a:p>
          <a:p>
            <a:endParaRPr lang="en-US" sz="2400" dirty="0">
              <a:latin typeface="Calibri" panose="020F0502020204030204" pitchFamily="34" charset="0"/>
            </a:endParaRPr>
          </a:p>
          <a:p>
            <a:r>
              <a:rPr lang="en-US" sz="2400" dirty="0" smtClean="0">
                <a:latin typeface="Calibri" panose="020F0502020204030204" pitchFamily="34" charset="0"/>
              </a:rPr>
              <a:t>Projects under the work </a:t>
            </a:r>
            <a:r>
              <a:rPr lang="en-US" sz="2400" dirty="0" err="1">
                <a:latin typeface="Calibri" panose="020F0502020204030204" pitchFamily="34" charset="0"/>
              </a:rPr>
              <a:t>programme</a:t>
            </a:r>
            <a:r>
              <a:rPr lang="en-US" sz="2400" dirty="0">
                <a:latin typeface="Calibri" panose="020F0502020204030204" pitchFamily="34" charset="0"/>
              </a:rPr>
              <a:t> 2016-2017 especially </a:t>
            </a:r>
            <a:endParaRPr lang="en-US" sz="2400" dirty="0" smtClean="0">
              <a:latin typeface="Calibri" panose="020F0502020204030204" pitchFamily="34" charset="0"/>
            </a:endParaRPr>
          </a:p>
          <a:p>
            <a:pPr marL="285750" indent="-285750">
              <a:buFont typeface="Arial" panose="020B0604020202020204" pitchFamily="34" charset="0"/>
              <a:buChar char="•"/>
            </a:pPr>
            <a:r>
              <a:rPr lang="en-US" sz="2400" b="1" dirty="0" smtClean="0">
                <a:latin typeface="Calibri" panose="020F0502020204030204" pitchFamily="34" charset="0"/>
              </a:rPr>
              <a:t>INTAROS</a:t>
            </a:r>
            <a:r>
              <a:rPr lang="en-US" sz="2400" dirty="0" smtClean="0">
                <a:latin typeface="Calibri" panose="020F0502020204030204" pitchFamily="34" charset="0"/>
              </a:rPr>
              <a:t> (BG9, Stein Sandven)</a:t>
            </a:r>
          </a:p>
          <a:p>
            <a:pPr lvl="1"/>
            <a:r>
              <a:rPr lang="en-US" sz="2400" dirty="0" smtClean="0">
                <a:latin typeface="Calibri" panose="020F0502020204030204" pitchFamily="34" charset="0"/>
              </a:rPr>
              <a:t>	Integrated Arctic Observing System</a:t>
            </a:r>
          </a:p>
          <a:p>
            <a:pPr marL="285750" indent="-285750">
              <a:buFont typeface="Arial" panose="020B0604020202020204" pitchFamily="34" charset="0"/>
              <a:buChar char="•"/>
            </a:pPr>
            <a:r>
              <a:rPr lang="en-US" sz="2400" b="1" dirty="0" smtClean="0">
                <a:latin typeface="Calibri" panose="020F0502020204030204" pitchFamily="34" charset="0"/>
              </a:rPr>
              <a:t>APPLICATE</a:t>
            </a:r>
            <a:r>
              <a:rPr lang="en-US" sz="2400" dirty="0" smtClean="0">
                <a:latin typeface="Calibri" panose="020F0502020204030204" pitchFamily="34" charset="0"/>
              </a:rPr>
              <a:t> (BG10)</a:t>
            </a:r>
          </a:p>
          <a:p>
            <a:pPr lvl="2"/>
            <a:r>
              <a:rPr lang="en-US" sz="2400" dirty="0">
                <a:latin typeface="Calibri" panose="020F0502020204030204" pitchFamily="34" charset="0"/>
              </a:rPr>
              <a:t>Advanced Prediction in Polar regions and </a:t>
            </a:r>
            <a:r>
              <a:rPr lang="en-US" sz="2400" dirty="0" smtClean="0">
                <a:latin typeface="Calibri" panose="020F0502020204030204" pitchFamily="34" charset="0"/>
              </a:rPr>
              <a:t>beyond</a:t>
            </a:r>
            <a:endParaRPr lang="en-US" sz="2400" dirty="0">
              <a:latin typeface="Calibri" panose="020F0502020204030204" pitchFamily="34" charset="0"/>
            </a:endParaRPr>
          </a:p>
        </p:txBody>
      </p:sp>
      <p:sp>
        <p:nvSpPr>
          <p:cNvPr id="11" name="Rectangle 7"/>
          <p:cNvSpPr>
            <a:spLocks noChangeArrowheads="1"/>
          </p:cNvSpPr>
          <p:nvPr/>
        </p:nvSpPr>
        <p:spPr bwMode="auto">
          <a:xfrm>
            <a:off x="3505543" y="235803"/>
            <a:ext cx="1463029"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Clustering</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779729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Rectangle 7"/>
          <p:cNvSpPr>
            <a:spLocks noChangeArrowheads="1"/>
          </p:cNvSpPr>
          <p:nvPr/>
        </p:nvSpPr>
        <p:spPr bwMode="auto">
          <a:xfrm>
            <a:off x="3505543" y="235803"/>
            <a:ext cx="1463029"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Clustering</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 name="Rektangel 1"/>
          <p:cNvSpPr/>
          <p:nvPr/>
        </p:nvSpPr>
        <p:spPr>
          <a:xfrm>
            <a:off x="454688" y="697468"/>
            <a:ext cx="8511891" cy="5632311"/>
          </a:xfrm>
          <a:prstGeom prst="rect">
            <a:avLst/>
          </a:prstGeom>
        </p:spPr>
        <p:txBody>
          <a:bodyPr wrap="square">
            <a:spAutoFit/>
          </a:bodyPr>
          <a:lstStyle/>
          <a:p>
            <a:r>
              <a:rPr lang="en-US" sz="2400" dirty="0" smtClean="0">
                <a:latin typeface="Calibri" panose="020F0502020204030204" pitchFamily="34" charset="0"/>
              </a:rPr>
              <a:t>Joint </a:t>
            </a:r>
            <a:r>
              <a:rPr lang="en-US" sz="2400" dirty="0">
                <a:latin typeface="Calibri" panose="020F0502020204030204" pitchFamily="34" charset="0"/>
              </a:rPr>
              <a:t>workshops (“Mapping the gaps” events</a:t>
            </a:r>
            <a:r>
              <a:rPr lang="en-US" sz="2400" dirty="0" smtClean="0">
                <a:latin typeface="Calibri" panose="020F0502020204030204" pitchFamily="34" charset="0"/>
              </a:rPr>
              <a:t>)</a:t>
            </a:r>
          </a:p>
          <a:p>
            <a:endParaRPr lang="en-US" sz="2400" dirty="0">
              <a:latin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rPr>
              <a:t>What are the optimal methods to initialize ocean heat content, snow cover and sea ice to and </a:t>
            </a:r>
            <a:r>
              <a:rPr lang="en-US" sz="2400" dirty="0" smtClean="0">
                <a:latin typeface="Calibri" panose="020F0502020204030204" pitchFamily="34" charset="0"/>
              </a:rPr>
              <a:t>to represent </a:t>
            </a:r>
            <a:r>
              <a:rPr lang="en-US" sz="2400" dirty="0">
                <a:latin typeface="Calibri" panose="020F0502020204030204" pitchFamily="34" charset="0"/>
              </a:rPr>
              <a:t>the initial uncertainty in prediction systems? </a:t>
            </a:r>
            <a:endParaRPr lang="en-US" sz="2400" dirty="0" smtClean="0">
              <a:latin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rPr>
              <a:t>How </a:t>
            </a:r>
            <a:r>
              <a:rPr lang="en-US" sz="2400" dirty="0">
                <a:latin typeface="Calibri" panose="020F0502020204030204" pitchFamily="34" charset="0"/>
              </a:rPr>
              <a:t>is sub-seasonal to seasonal predictive skill modulated </a:t>
            </a:r>
            <a:r>
              <a:rPr lang="en-US" sz="2400" dirty="0" smtClean="0">
                <a:latin typeface="Calibri" panose="020F0502020204030204" pitchFamily="34" charset="0"/>
              </a:rPr>
              <a:t>by decadal </a:t>
            </a:r>
            <a:r>
              <a:rPr lang="en-US" sz="2400" dirty="0">
                <a:latin typeface="Calibri" panose="020F0502020204030204" pitchFamily="34" charset="0"/>
              </a:rPr>
              <a:t>climate variability? </a:t>
            </a:r>
            <a:endParaRPr lang="en-US" sz="2400" dirty="0" smtClean="0">
              <a:latin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rPr>
              <a:t>Are </a:t>
            </a:r>
            <a:r>
              <a:rPr lang="en-US" sz="2400" dirty="0">
                <a:latin typeface="Calibri" panose="020F0502020204030204" pitchFamily="34" charset="0"/>
              </a:rPr>
              <a:t>predictive systems and the observational network adequate to fully exploit the </a:t>
            </a:r>
            <a:r>
              <a:rPr lang="en-US" sz="2400" dirty="0" smtClean="0">
                <a:latin typeface="Calibri" panose="020F0502020204030204" pitchFamily="34" charset="0"/>
              </a:rPr>
              <a:t>predictive potential </a:t>
            </a:r>
            <a:r>
              <a:rPr lang="en-US" sz="2400" dirty="0">
                <a:latin typeface="Calibri" panose="020F0502020204030204" pitchFamily="34" charset="0"/>
              </a:rPr>
              <a:t>related to arctic freshwater storage and release through ocean linkages? </a:t>
            </a:r>
            <a:endParaRPr lang="en-US" sz="2400" dirty="0" smtClean="0">
              <a:latin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rPr>
              <a:t>How </a:t>
            </a:r>
            <a:r>
              <a:rPr lang="en-US" sz="2400" dirty="0">
                <a:latin typeface="Calibri" panose="020F0502020204030204" pitchFamily="34" charset="0"/>
              </a:rPr>
              <a:t>can long-term predictions be </a:t>
            </a:r>
            <a:r>
              <a:rPr lang="en-US" sz="2400" dirty="0" smtClean="0">
                <a:latin typeface="Calibri" panose="020F0502020204030204" pitchFamily="34" charset="0"/>
              </a:rPr>
              <a:t>used in </a:t>
            </a:r>
            <a:r>
              <a:rPr lang="en-US" sz="2400" dirty="0">
                <a:latin typeface="Calibri" panose="020F0502020204030204" pitchFamily="34" charset="0"/>
              </a:rPr>
              <a:t>innovative fisheries and ecosystem services? </a:t>
            </a:r>
            <a:endParaRPr lang="en-US" sz="2400" dirty="0" smtClean="0">
              <a:latin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rPr>
              <a:t>How </a:t>
            </a:r>
            <a:r>
              <a:rPr lang="en-US" sz="2400" dirty="0">
                <a:latin typeface="Calibri" panose="020F0502020204030204" pitchFamily="34" charset="0"/>
              </a:rPr>
              <a:t>will improved representation of small-scale processes of </a:t>
            </a:r>
            <a:r>
              <a:rPr lang="en-US" sz="2400" dirty="0" smtClean="0">
                <a:latin typeface="Calibri" panose="020F0502020204030204" pitchFamily="34" charset="0"/>
              </a:rPr>
              <a:t>particular relevance </a:t>
            </a:r>
            <a:r>
              <a:rPr lang="en-US" sz="2400" dirty="0">
                <a:latin typeface="Calibri" panose="020F0502020204030204" pitchFamily="34" charset="0"/>
              </a:rPr>
              <a:t>for the Arctic affect the two-way linkages between the Polar Regions and lower latitudes?</a:t>
            </a:r>
            <a:endParaRPr lang="en-US" sz="2400" dirty="0" smtClean="0">
              <a:latin typeface="Calibri" panose="020F0502020204030204" pitchFamily="34" charset="0"/>
            </a:endParaRPr>
          </a:p>
        </p:txBody>
      </p:sp>
    </p:spTree>
    <p:extLst>
      <p:ext uri="{BB962C8B-B14F-4D97-AF65-F5344CB8AC3E}">
        <p14:creationId xmlns:p14="http://schemas.microsoft.com/office/powerpoint/2010/main" val="70306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Rectangle 7"/>
          <p:cNvSpPr>
            <a:spLocks noChangeArrowheads="1"/>
          </p:cNvSpPr>
          <p:nvPr/>
        </p:nvSpPr>
        <p:spPr bwMode="auto">
          <a:xfrm>
            <a:off x="1821405" y="235803"/>
            <a:ext cx="4831323"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Clustering – at the INTAROS Kick-Off</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pic>
        <p:nvPicPr>
          <p:cNvPr id="19458" name="Picture 2" descr="https://pbs.twimg.com/media/C15nAjIXcAA1W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79" y="828608"/>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pbs.twimg.com/media/C15nAjEXcAIpbw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863" y="31242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pbs.twimg.com/media/C15nAjOXgBIkDK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7057" y="21336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3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23528" y="1066800"/>
            <a:ext cx="8565734" cy="4149854"/>
          </a:xfrm>
          <a:prstGeom prst="rect">
            <a:avLst/>
          </a:prstGeom>
        </p:spPr>
        <p:txBody>
          <a:bodyPr wrap="square">
            <a:spAutoFit/>
          </a:bodyPr>
          <a:lstStyle/>
          <a:p>
            <a:pPr>
              <a:spcAft>
                <a:spcPts val="200"/>
              </a:spcAft>
            </a:pPr>
            <a:r>
              <a:rPr lang="en-GB"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Who are we</a:t>
            </a:r>
            <a:r>
              <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We bring together </a:t>
            </a:r>
            <a:r>
              <a:rPr lang="en-US" dirty="0">
                <a:latin typeface="Verdana" panose="020B0604030504040204" pitchFamily="34" charset="0"/>
                <a:ea typeface="Verdana" panose="020B0604030504040204" pitchFamily="34" charset="0"/>
                <a:cs typeface="Verdana" panose="020B0604030504040204" pitchFamily="34" charset="0"/>
              </a:rPr>
              <a:t>experts from 40 </a:t>
            </a:r>
            <a:r>
              <a:rPr lang="en-US" dirty="0" smtClean="0">
                <a:latin typeface="Verdana" panose="020B0604030504040204" pitchFamily="34" charset="0"/>
                <a:ea typeface="Verdana" panose="020B0604030504040204" pitchFamily="34" charset="0"/>
                <a:cs typeface="Verdana" panose="020B0604030504040204" pitchFamily="34" charset="0"/>
              </a:rPr>
              <a:t>organizations in 17 </a:t>
            </a:r>
            <a:r>
              <a:rPr lang="en-US" dirty="0">
                <a:latin typeface="Verdana" panose="020B0604030504040204" pitchFamily="34" charset="0"/>
                <a:ea typeface="Verdana" panose="020B0604030504040204" pitchFamily="34" charset="0"/>
                <a:cs typeface="Verdana" panose="020B0604030504040204" pitchFamily="34" charset="0"/>
              </a:rPr>
              <a:t>countries on three </a:t>
            </a:r>
            <a:r>
              <a:rPr lang="en-US" dirty="0" smtClean="0">
                <a:latin typeface="Verdana" panose="020B0604030504040204" pitchFamily="34" charset="0"/>
                <a:ea typeface="Verdana" panose="020B0604030504040204" pitchFamily="34" charset="0"/>
                <a:cs typeface="Verdana" panose="020B0604030504040204" pitchFamily="34" charset="0"/>
              </a:rPr>
              <a:t>continents </a:t>
            </a: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We work </a:t>
            </a:r>
            <a:r>
              <a:rPr lang="en-US" dirty="0">
                <a:latin typeface="Verdana" panose="020B0604030504040204" pitchFamily="34" charset="0"/>
                <a:ea typeface="Verdana" panose="020B0604030504040204" pitchFamily="34" charset="0"/>
                <a:cs typeface="Verdana" panose="020B0604030504040204" pitchFamily="34" charset="0"/>
              </a:rPr>
              <a:t>directly with local communities, businesses operating in the Arctic and industrial </a:t>
            </a:r>
            <a:r>
              <a:rPr lang="en-US" dirty="0" smtClean="0">
                <a:latin typeface="Verdana" panose="020B0604030504040204" pitchFamily="34" charset="0"/>
                <a:ea typeface="Verdana" panose="020B0604030504040204" pitchFamily="34" charset="0"/>
                <a:cs typeface="Verdana" panose="020B0604030504040204" pitchFamily="34" charset="0"/>
              </a:rPr>
              <a:t>organizations, </a:t>
            </a:r>
            <a:r>
              <a:rPr lang="en-US" dirty="0">
                <a:latin typeface="Verdana" panose="020B0604030504040204" pitchFamily="34" charset="0"/>
                <a:ea typeface="Verdana" panose="020B0604030504040204" pitchFamily="34" charset="0"/>
                <a:cs typeface="Verdana" panose="020B0604030504040204" pitchFamily="34" charset="0"/>
              </a:rPr>
              <a:t>local authorities and maritime industries.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Blue-Action is </a:t>
            </a:r>
            <a:r>
              <a:rPr lang="en-GB" dirty="0" smtClean="0">
                <a:latin typeface="Verdana" panose="020B0604030504040204" pitchFamily="34" charset="0"/>
                <a:ea typeface="Verdana" panose="020B0604030504040204" pitchFamily="34" charset="0"/>
                <a:cs typeface="Verdana" panose="020B0604030504040204" pitchFamily="34" charset="0"/>
              </a:rPr>
              <a:t>coordinated by </a:t>
            </a:r>
            <a:r>
              <a:rPr lang="en-GB" i="1" dirty="0" smtClean="0">
                <a:latin typeface="Verdana" panose="020B0604030504040204" pitchFamily="34" charset="0"/>
                <a:ea typeface="Verdana" panose="020B0604030504040204" pitchFamily="34" charset="0"/>
                <a:cs typeface="Verdana" panose="020B0604030504040204" pitchFamily="34" charset="0"/>
              </a:rPr>
              <a:t>Steffen M. Olsen</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(DMI) and </a:t>
            </a:r>
            <a:r>
              <a:rPr lang="en-GB" i="1" dirty="0" smtClean="0">
                <a:latin typeface="Verdana" panose="020B0604030504040204" pitchFamily="34" charset="0"/>
                <a:ea typeface="Verdana" panose="020B0604030504040204" pitchFamily="34" charset="0"/>
                <a:cs typeface="Verdana" panose="020B0604030504040204" pitchFamily="34" charset="0"/>
              </a:rPr>
              <a:t>Daniela Matei</a:t>
            </a:r>
            <a:r>
              <a:rPr lang="en-GB" dirty="0" smtClean="0">
                <a:latin typeface="Verdana" panose="020B0604030504040204" pitchFamily="34" charset="0"/>
                <a:ea typeface="Verdana" panose="020B0604030504040204" pitchFamily="34" charset="0"/>
                <a:cs typeface="Verdana" panose="020B0604030504040204" pitchFamily="34" charset="0"/>
              </a:rPr>
              <a:t> (MPI).</a:t>
            </a:r>
            <a:endParaRPr lang="en-US"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endParaRPr lang="en-US"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US" b="1"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When</a:t>
            </a:r>
            <a:r>
              <a:rPr lang="en-US"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US" b="1" i="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Blue-Action started 1 December 2016 and is a 4-year project (51 months).</a:t>
            </a:r>
          </a:p>
          <a:p>
            <a:pPr marL="342900" indent="-342900">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Kick-Off is now, in the </a:t>
            </a:r>
            <a:r>
              <a:rPr lang="en-US" dirty="0" err="1" smtClean="0">
                <a:latin typeface="Verdana" panose="020B0604030504040204" pitchFamily="34" charset="0"/>
                <a:ea typeface="Verdana" panose="020B0604030504040204" pitchFamily="34" charset="0"/>
                <a:cs typeface="Verdana" panose="020B0604030504040204" pitchFamily="34" charset="0"/>
              </a:rPr>
              <a:t>Harnack-Haus</a:t>
            </a:r>
            <a:r>
              <a:rPr lang="en-US" dirty="0" smtClean="0">
                <a:latin typeface="Verdana" panose="020B0604030504040204" pitchFamily="34" charset="0"/>
                <a:ea typeface="Verdana" panose="020B0604030504040204" pitchFamily="34" charset="0"/>
                <a:cs typeface="Verdana" panose="020B0604030504040204" pitchFamily="34" charset="0"/>
              </a:rPr>
              <a:t>, Berlin 18-20 January 2017!</a:t>
            </a:r>
          </a:p>
        </p:txBody>
      </p:sp>
      <p:sp>
        <p:nvSpPr>
          <p:cNvPr id="2" name="Tekstboks 1"/>
          <p:cNvSpPr txBox="1"/>
          <p:nvPr/>
        </p:nvSpPr>
        <p:spPr>
          <a:xfrm>
            <a:off x="2085527" y="116632"/>
            <a:ext cx="5150769" cy="738664"/>
          </a:xfrm>
          <a:prstGeom prst="rect">
            <a:avLst/>
          </a:prstGeom>
          <a:noFill/>
        </p:spPr>
        <p:txBody>
          <a:bodyPr wrap="none" rtlCol="0">
            <a:spAutoFit/>
          </a:bodyPr>
          <a:lstStyle/>
          <a:p>
            <a:pPr algn="ctr"/>
            <a:r>
              <a:rPr lang="en-US"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H2020 Blue-Action:</a:t>
            </a:r>
          </a:p>
          <a:p>
            <a:pPr algn="ctr"/>
            <a:r>
              <a:rPr lang="en-U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Arctic Impact on Weather and Climate</a:t>
            </a:r>
            <a:endParaRPr lang="en-US"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https://www.agci.org/sites/default/files/styles/medium/public/img-contact/DMatei?itok=OhY4k9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5039743"/>
            <a:ext cx="1703957" cy="1703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ffen M. Ol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039742"/>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307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500152"/>
            <a:ext cx="8915400" cy="4205447"/>
          </a:xfrm>
          <a:prstGeom prst="rect">
            <a:avLst/>
          </a:prstGeom>
        </p:spPr>
      </p:pic>
      <p:sp>
        <p:nvSpPr>
          <p:cNvPr id="24" name="Rectangle 7"/>
          <p:cNvSpPr>
            <a:spLocks noChangeArrowheads="1"/>
          </p:cNvSpPr>
          <p:nvPr/>
        </p:nvSpPr>
        <p:spPr bwMode="auto">
          <a:xfrm>
            <a:off x="2651238" y="235803"/>
            <a:ext cx="3016339" cy="830997"/>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Overarching Objective</a:t>
            </a:r>
          </a:p>
          <a:p>
            <a:pPr algn="ctr"/>
            <a:r>
              <a:rPr lang="en-US" sz="2400" b="1" dirty="0" smtClean="0">
                <a:ln>
                  <a:solidFill>
                    <a:schemeClr val="accent2"/>
                  </a:solidFill>
                </a:ln>
                <a:noFill/>
                <a:effectLst>
                  <a:outerShdw blurRad="25500" dist="23000" dir="7020000" algn="tl">
                    <a:srgbClr val="000000">
                      <a:alpha val="50000"/>
                    </a:srgbClr>
                  </a:outerShdw>
                </a:effectLst>
                <a:latin typeface="Calibri" pitchFamily="34" charset="0"/>
                <a:cs typeface="Calibri" pitchFamily="34" charset="0"/>
              </a:rPr>
              <a:t>- The concept</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 name="Rektangel 1"/>
          <p:cNvSpPr/>
          <p:nvPr/>
        </p:nvSpPr>
        <p:spPr>
          <a:xfrm>
            <a:off x="1219200" y="1219200"/>
            <a:ext cx="6324600" cy="1323439"/>
          </a:xfrm>
          <a:prstGeom prst="rect">
            <a:avLst/>
          </a:prstGeom>
        </p:spPr>
        <p:txBody>
          <a:bodyPr wrap="square">
            <a:spAutoFit/>
          </a:bodyPr>
          <a:lstStyle/>
          <a:p>
            <a:r>
              <a:rPr lang="en-GB" sz="2000" dirty="0" smtClean="0">
                <a:latin typeface="Calibri" panose="020F0502020204030204" pitchFamily="34" charset="0"/>
              </a:rPr>
              <a:t>To </a:t>
            </a:r>
            <a:r>
              <a:rPr lang="en-GB" sz="2000" dirty="0">
                <a:latin typeface="Calibri" panose="020F0502020204030204" pitchFamily="34" charset="0"/>
              </a:rPr>
              <a:t>actively improve our ability to describe, model, and predict Arctic climate change and its impact on Northern Hemisphere climate, weather and their extremes, and to deliver valuated climate services of societal benefit. </a:t>
            </a:r>
            <a:r>
              <a:rPr lang="en-GB" sz="2000" dirty="0" smtClean="0">
                <a:latin typeface="Calibri" panose="020F0502020204030204" pitchFamily="34" charset="0"/>
              </a:rPr>
              <a:t> </a:t>
            </a:r>
            <a:endParaRPr lang="en-US" sz="2000" dirty="0">
              <a:latin typeface="Calibri" panose="020F0502020204030204" pitchFamily="34" charset="0"/>
            </a:endParaRPr>
          </a:p>
        </p:txBody>
      </p:sp>
    </p:spTree>
    <p:extLst>
      <p:ext uri="{BB962C8B-B14F-4D97-AF65-F5344CB8AC3E}">
        <p14:creationId xmlns:p14="http://schemas.microsoft.com/office/powerpoint/2010/main" val="402029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 name="Rektangel 1"/>
          <p:cNvSpPr/>
          <p:nvPr/>
        </p:nvSpPr>
        <p:spPr>
          <a:xfrm>
            <a:off x="612775" y="1430953"/>
            <a:ext cx="8310348" cy="4893647"/>
          </a:xfrm>
          <a:prstGeom prst="rect">
            <a:avLst/>
          </a:prstGeom>
        </p:spPr>
        <p:txBody>
          <a:bodyPr wrap="square">
            <a:spAutoFit/>
          </a:bodyPr>
          <a:lstStyle/>
          <a:p>
            <a:pPr marL="285750" indent="-285750">
              <a:buClr>
                <a:srgbClr val="002060"/>
              </a:buClr>
              <a:buSzPct val="150000"/>
              <a:buFont typeface="Arial" panose="020B0604020202020204" pitchFamily="34" charset="0"/>
              <a:buChar char="•"/>
            </a:pPr>
            <a:r>
              <a:rPr lang="en-US" sz="2400" dirty="0" smtClean="0">
                <a:latin typeface="Calibri" panose="020F0502020204030204" pitchFamily="34" charset="0"/>
              </a:rPr>
              <a:t>Improve </a:t>
            </a:r>
            <a:r>
              <a:rPr lang="en-US" sz="2400" dirty="0">
                <a:latin typeface="Calibri" panose="020F0502020204030204" pitchFamily="34" charset="0"/>
              </a:rPr>
              <a:t>capacity to predict the weather and climate of the Northern Hemisphere, and make it possible to better forecast of extreme weather phenomena; </a:t>
            </a:r>
          </a:p>
          <a:p>
            <a:pPr marL="285750" indent="-285750">
              <a:buClr>
                <a:srgbClr val="002060"/>
              </a:buClr>
              <a:buSzPct val="150000"/>
              <a:buFont typeface="Arial" panose="020B0604020202020204" pitchFamily="34" charset="0"/>
              <a:buChar char="•"/>
            </a:pPr>
            <a:r>
              <a:rPr lang="en-US" sz="2400" dirty="0">
                <a:latin typeface="Calibri" panose="020F0502020204030204" pitchFamily="34" charset="0"/>
              </a:rPr>
              <a:t>Improve the capacity to respond to the impact of climatic change on the environment and human activities in the Arctic, both in the short and longer term; </a:t>
            </a:r>
          </a:p>
          <a:p>
            <a:pPr marL="285750" indent="-285750">
              <a:buClr>
                <a:srgbClr val="002060"/>
              </a:buClr>
              <a:buSzPct val="150000"/>
              <a:buFont typeface="Arial" panose="020B0604020202020204" pitchFamily="34" charset="0"/>
              <a:buChar char="•"/>
            </a:pPr>
            <a:r>
              <a:rPr lang="en-US" sz="2400" dirty="0">
                <a:latin typeface="Calibri" panose="020F0502020204030204" pitchFamily="34" charset="0"/>
              </a:rPr>
              <a:t>Improve the capacity of climate models to represent Arctic warming and its impact on regional and global atmospheric and oceanic circulation; </a:t>
            </a:r>
          </a:p>
          <a:p>
            <a:pPr marL="285750" indent="-285750">
              <a:buClr>
                <a:srgbClr val="002060"/>
              </a:buClr>
              <a:buSzPct val="150000"/>
              <a:buFont typeface="Arial" panose="020B0604020202020204" pitchFamily="34" charset="0"/>
              <a:buChar char="•"/>
            </a:pPr>
            <a:r>
              <a:rPr lang="en-US" sz="2400" dirty="0">
                <a:latin typeface="Calibri" panose="020F0502020204030204" pitchFamily="34" charset="0"/>
              </a:rPr>
              <a:t>Improve the uptake of measurements from satellites by making use of new Earth observation assets; </a:t>
            </a:r>
          </a:p>
          <a:p>
            <a:pPr marL="285750" indent="-285750">
              <a:buClr>
                <a:srgbClr val="002060"/>
              </a:buClr>
              <a:buSzPct val="150000"/>
              <a:buFont typeface="Arial" panose="020B0604020202020204" pitchFamily="34" charset="0"/>
              <a:buChar char="•"/>
            </a:pPr>
            <a:r>
              <a:rPr lang="en-US" sz="2400" dirty="0">
                <a:latin typeface="Calibri" panose="020F0502020204030204" pitchFamily="34" charset="0"/>
              </a:rPr>
              <a:t>Lead to </a:t>
            </a:r>
            <a:r>
              <a:rPr lang="en-US" sz="2400" dirty="0" smtClean="0">
                <a:latin typeface="Calibri" panose="020F0502020204030204" pitchFamily="34" charset="0"/>
              </a:rPr>
              <a:t>optimized </a:t>
            </a:r>
            <a:r>
              <a:rPr lang="en-US" sz="2400" dirty="0">
                <a:latin typeface="Calibri" panose="020F0502020204030204" pitchFamily="34" charset="0"/>
              </a:rPr>
              <a:t>observation systems for various </a:t>
            </a:r>
            <a:r>
              <a:rPr lang="en-US" sz="2400" dirty="0" smtClean="0">
                <a:latin typeface="Calibri" panose="020F0502020204030204" pitchFamily="34" charset="0"/>
              </a:rPr>
              <a:t>modelling  </a:t>
            </a:r>
            <a:r>
              <a:rPr lang="en-US" sz="2400" dirty="0">
                <a:latin typeface="Calibri" panose="020F0502020204030204" pitchFamily="34" charset="0"/>
              </a:rPr>
              <a:t>applications; </a:t>
            </a:r>
            <a:endParaRPr lang="en-US" sz="2400" dirty="0">
              <a:effectLst/>
              <a:latin typeface="Calibri" panose="020F0502020204030204" pitchFamily="34" charset="0"/>
            </a:endParaRPr>
          </a:p>
        </p:txBody>
      </p:sp>
      <p:sp>
        <p:nvSpPr>
          <p:cNvPr id="7" name="Tekstboks 6"/>
          <p:cNvSpPr txBox="1"/>
          <p:nvPr/>
        </p:nvSpPr>
        <p:spPr>
          <a:xfrm>
            <a:off x="2258651" y="381000"/>
            <a:ext cx="4804520" cy="461665"/>
          </a:xfrm>
          <a:prstGeom prst="rect">
            <a:avLst/>
          </a:prstGeom>
          <a:noFill/>
        </p:spPr>
        <p:txBody>
          <a:bodyPr wrap="none" rtlCol="0">
            <a:spAutoFit/>
          </a:bodyPr>
          <a:lstStyle/>
          <a:p>
            <a:pPr algn="ctr"/>
            <a:r>
              <a:rPr lang="en-US"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project is expected to:</a:t>
            </a:r>
          </a:p>
        </p:txBody>
      </p:sp>
    </p:spTree>
    <p:extLst>
      <p:ext uri="{BB962C8B-B14F-4D97-AF65-F5344CB8AC3E}">
        <p14:creationId xmlns:p14="http://schemas.microsoft.com/office/powerpoint/2010/main" val="2641931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 name="Rektangel 1"/>
          <p:cNvSpPr/>
          <p:nvPr/>
        </p:nvSpPr>
        <p:spPr>
          <a:xfrm>
            <a:off x="605052" y="990600"/>
            <a:ext cx="8310348" cy="5632311"/>
          </a:xfrm>
          <a:prstGeom prst="rect">
            <a:avLst/>
          </a:prstGeom>
        </p:spPr>
        <p:txBody>
          <a:bodyPr wrap="square">
            <a:spAutoFit/>
          </a:bodyPr>
          <a:lstStyle/>
          <a:p>
            <a:r>
              <a:rPr lang="en-US" sz="2400" b="1" dirty="0" smtClean="0">
                <a:latin typeface="Calibri" panose="020F0502020204030204" pitchFamily="34" charset="0"/>
              </a:rPr>
              <a:t>.. continued</a:t>
            </a:r>
          </a:p>
          <a:p>
            <a:endParaRPr lang="en-US" sz="2400" dirty="0" smtClean="0">
              <a:latin typeface="Calibri" panose="020F0502020204030204" pitchFamily="34" charset="0"/>
            </a:endParaRPr>
          </a:p>
          <a:p>
            <a:pPr marL="285750" indent="-285750">
              <a:buClr>
                <a:srgbClr val="002060"/>
              </a:buClr>
              <a:buSzPct val="150000"/>
              <a:buFont typeface="Arial" panose="020B0604020202020204" pitchFamily="34" charset="0"/>
              <a:buChar char="•"/>
            </a:pPr>
            <a:r>
              <a:rPr lang="en-US" sz="2400" dirty="0" smtClean="0">
                <a:latin typeface="Calibri" panose="020F0502020204030204" pitchFamily="34" charset="0"/>
              </a:rPr>
              <a:t>Contribute to a robust and reliable forecasting framework that can help meteorological and climate services to deliver better predictions, including at sub-seasonal and seasonal time scales; </a:t>
            </a:r>
          </a:p>
          <a:p>
            <a:pPr marL="285750" indent="-285750">
              <a:buClr>
                <a:srgbClr val="002060"/>
              </a:buClr>
              <a:buSzPct val="150000"/>
              <a:buFont typeface="Arial" panose="020B0604020202020204" pitchFamily="34" charset="0"/>
              <a:buChar char="•"/>
            </a:pPr>
            <a:r>
              <a:rPr lang="en-US" sz="2400" dirty="0" smtClean="0">
                <a:latin typeface="Calibri" panose="020F0502020204030204" pitchFamily="34" charset="0"/>
              </a:rPr>
              <a:t>Improve stakeholders’ capacity to adapt to climate change; </a:t>
            </a:r>
          </a:p>
          <a:p>
            <a:pPr marL="285750" indent="-285750">
              <a:buClr>
                <a:srgbClr val="002060"/>
              </a:buClr>
              <a:buSzPct val="150000"/>
              <a:buFont typeface="Arial" panose="020B0604020202020204" pitchFamily="34" charset="0"/>
              <a:buChar char="•"/>
            </a:pPr>
            <a:r>
              <a:rPr lang="en-US" sz="2400" dirty="0" smtClean="0">
                <a:latin typeface="Calibri" panose="020F0502020204030204" pitchFamily="34" charset="0"/>
              </a:rPr>
              <a:t>Contribute to better servicing the economic sectors that rely on improved forecasting capacity; </a:t>
            </a:r>
          </a:p>
          <a:p>
            <a:pPr marL="285750" indent="-285750">
              <a:buClr>
                <a:srgbClr val="002060"/>
              </a:buClr>
              <a:buSzPct val="150000"/>
              <a:buFont typeface="Arial" panose="020B0604020202020204" pitchFamily="34" charset="0"/>
              <a:buChar char="•"/>
            </a:pPr>
            <a:r>
              <a:rPr lang="en-US" sz="2400" dirty="0" smtClean="0">
                <a:latin typeface="Calibri" panose="020F0502020204030204" pitchFamily="34" charset="0"/>
              </a:rPr>
              <a:t>Contribute to the Year of Polar Prediction (YOPP) and IPCC scientific assessments, and to the Copernicus Climate Change (C3S) services.</a:t>
            </a:r>
          </a:p>
          <a:p>
            <a:pPr marL="285750" indent="-285750">
              <a:buClr>
                <a:srgbClr val="002060"/>
              </a:buClr>
              <a:buSzPct val="150000"/>
              <a:buFont typeface="Arial" panose="020B0604020202020204" pitchFamily="34" charset="0"/>
              <a:buChar char="•"/>
            </a:pPr>
            <a:r>
              <a:rPr lang="en-US" sz="2400" dirty="0" smtClean="0">
                <a:latin typeface="Calibri" panose="020F0502020204030204" pitchFamily="34" charset="0"/>
              </a:rPr>
              <a:t>Improve the professional skills and competences for those working and being trained to work within this subject area.</a:t>
            </a:r>
          </a:p>
          <a:p>
            <a:pPr marL="285750" indent="-285750">
              <a:buClr>
                <a:srgbClr val="002060"/>
              </a:buClr>
              <a:buSzPct val="150000"/>
              <a:buFont typeface="Arial" panose="020B0604020202020204" pitchFamily="34" charset="0"/>
              <a:buChar char="•"/>
            </a:pPr>
            <a:r>
              <a:rPr lang="en-US" sz="2400" dirty="0">
                <a:latin typeface="Calibri" panose="020F0502020204030204" pitchFamily="34" charset="0"/>
              </a:rPr>
              <a:t>C</a:t>
            </a:r>
            <a:r>
              <a:rPr lang="en-US" sz="2400" dirty="0" smtClean="0">
                <a:latin typeface="Calibri" panose="020F0502020204030204" pitchFamily="34" charset="0"/>
              </a:rPr>
              <a:t>ontribute </a:t>
            </a:r>
            <a:r>
              <a:rPr lang="en-US" sz="2400" dirty="0">
                <a:latin typeface="Calibri" panose="020F0502020204030204" pitchFamily="34" charset="0"/>
              </a:rPr>
              <a:t>to implementing the Transatlantic Ocean Research Alliance.</a:t>
            </a:r>
            <a:endParaRPr lang="en-US" sz="2400" dirty="0">
              <a:effectLst/>
              <a:latin typeface="Calibri" panose="020F0502020204030204" pitchFamily="34" charset="0"/>
            </a:endParaRPr>
          </a:p>
        </p:txBody>
      </p:sp>
      <p:sp>
        <p:nvSpPr>
          <p:cNvPr id="7" name="Tekstboks 6"/>
          <p:cNvSpPr txBox="1"/>
          <p:nvPr/>
        </p:nvSpPr>
        <p:spPr>
          <a:xfrm>
            <a:off x="2258651" y="381000"/>
            <a:ext cx="4804520" cy="461665"/>
          </a:xfrm>
          <a:prstGeom prst="rect">
            <a:avLst/>
          </a:prstGeom>
          <a:noFill/>
        </p:spPr>
        <p:txBody>
          <a:bodyPr wrap="none" rtlCol="0">
            <a:spAutoFit/>
          </a:bodyPr>
          <a:lstStyle/>
          <a:p>
            <a:pPr algn="ctr"/>
            <a:r>
              <a:rPr lang="en-US"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project is expected to:</a:t>
            </a:r>
          </a:p>
        </p:txBody>
      </p:sp>
    </p:spTree>
    <p:extLst>
      <p:ext uri="{BB962C8B-B14F-4D97-AF65-F5344CB8AC3E}">
        <p14:creationId xmlns:p14="http://schemas.microsoft.com/office/powerpoint/2010/main" val="350598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75" y="724342"/>
            <a:ext cx="8087025" cy="6057458"/>
          </a:xfrm>
          <a:prstGeom prst="rect">
            <a:avLst/>
          </a:prstGeom>
        </p:spPr>
      </p:pic>
      <p:sp>
        <p:nvSpPr>
          <p:cNvPr id="24" name="Rectangle 7"/>
          <p:cNvSpPr>
            <a:spLocks noChangeArrowheads="1"/>
          </p:cNvSpPr>
          <p:nvPr/>
        </p:nvSpPr>
        <p:spPr bwMode="auto">
          <a:xfrm>
            <a:off x="3063917" y="235803"/>
            <a:ext cx="2346283"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Project Structure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1555225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 name="Rektangel 1"/>
          <p:cNvSpPr/>
          <p:nvPr/>
        </p:nvSpPr>
        <p:spPr>
          <a:xfrm>
            <a:off x="533400" y="1121688"/>
            <a:ext cx="7845425" cy="5355312"/>
          </a:xfrm>
          <a:prstGeom prst="rect">
            <a:avLst/>
          </a:prstGeom>
        </p:spPr>
        <p:txBody>
          <a:bodyPr wrap="square">
            <a:spAutoFit/>
          </a:bodyPr>
          <a:lstStyle/>
          <a:p>
            <a:r>
              <a:rPr lang="en-US" b="1" dirty="0" smtClean="0">
                <a:latin typeface="Calibri" panose="020F0502020204030204" pitchFamily="34" charset="0"/>
              </a:rPr>
              <a:t>General </a:t>
            </a:r>
            <a:r>
              <a:rPr lang="en-US" b="1" dirty="0">
                <a:latin typeface="Calibri" panose="020F0502020204030204" pitchFamily="34" charset="0"/>
              </a:rPr>
              <a:t>Assembly</a:t>
            </a:r>
            <a:r>
              <a:rPr lang="en-US" dirty="0">
                <a:latin typeface="Calibri" panose="020F0502020204030204" pitchFamily="34" charset="0"/>
              </a:rPr>
              <a:t> is the ultimate decision making body. This will be chaired by the Coordinator and will consist of all partner </a:t>
            </a:r>
            <a:r>
              <a:rPr lang="en-US" dirty="0" smtClean="0">
                <a:latin typeface="Calibri" panose="020F0502020204030204" pitchFamily="34" charset="0"/>
              </a:rPr>
              <a:t>organizations. </a:t>
            </a:r>
            <a:endParaRPr lang="en-US" dirty="0">
              <a:latin typeface="Calibri" panose="020F0502020204030204" pitchFamily="34" charset="0"/>
            </a:endParaRPr>
          </a:p>
          <a:p>
            <a:endParaRPr lang="en-US" b="1" dirty="0" smtClean="0">
              <a:latin typeface="Calibri" panose="020F0502020204030204" pitchFamily="34" charset="0"/>
            </a:endParaRPr>
          </a:p>
          <a:p>
            <a:r>
              <a:rPr lang="en-US" b="1" dirty="0" smtClean="0">
                <a:latin typeface="Calibri" panose="020F0502020204030204" pitchFamily="34" charset="0"/>
              </a:rPr>
              <a:t>Steering </a:t>
            </a:r>
            <a:r>
              <a:rPr lang="en-US" b="1" dirty="0">
                <a:latin typeface="Calibri" panose="020F0502020204030204" pitchFamily="34" charset="0"/>
              </a:rPr>
              <a:t>Committee</a:t>
            </a:r>
            <a:r>
              <a:rPr lang="en-US" dirty="0">
                <a:latin typeface="Calibri" panose="020F0502020204030204" pitchFamily="34" charset="0"/>
              </a:rPr>
              <a:t> will be the supervisory body ensuring successful execution of the project, and will be accountable to the General Assembly. This will be chaired by the Coordinator.</a:t>
            </a:r>
          </a:p>
          <a:p>
            <a:endParaRPr lang="en-US" b="1" dirty="0" smtClean="0">
              <a:latin typeface="Calibri" panose="020F0502020204030204" pitchFamily="34" charset="0"/>
            </a:endParaRPr>
          </a:p>
          <a:p>
            <a:r>
              <a:rPr lang="en-US" b="1" dirty="0" smtClean="0">
                <a:latin typeface="Calibri" panose="020F0502020204030204" pitchFamily="34" charset="0"/>
              </a:rPr>
              <a:t>Coordinator</a:t>
            </a:r>
            <a:r>
              <a:rPr lang="en-US" dirty="0" smtClean="0">
                <a:latin typeface="Calibri" panose="020F0502020204030204" pitchFamily="34" charset="0"/>
              </a:rPr>
              <a:t> </a:t>
            </a:r>
            <a:r>
              <a:rPr lang="en-US" dirty="0">
                <a:latin typeface="Calibri" panose="020F0502020204030204" pitchFamily="34" charset="0"/>
              </a:rPr>
              <a:t>is responsible for the overall coordination of the project and will act as the point of contact for the European Commission (EC). The Coordinator has ultimate responsibility for ensuring that the project delivers what is expected and oversees the scientific content of the project and ensuring that all work packages are contributing to the outcomes and scientific excellence.</a:t>
            </a:r>
          </a:p>
          <a:p>
            <a:endParaRPr lang="en-US" b="1" dirty="0" smtClean="0">
              <a:latin typeface="Calibri" panose="020F0502020204030204" pitchFamily="34" charset="0"/>
            </a:endParaRPr>
          </a:p>
          <a:p>
            <a:r>
              <a:rPr lang="en-US" b="1" dirty="0" smtClean="0">
                <a:latin typeface="Calibri" panose="020F0502020204030204" pitchFamily="34" charset="0"/>
              </a:rPr>
              <a:t>Project </a:t>
            </a:r>
            <a:r>
              <a:rPr lang="en-US" b="1" dirty="0">
                <a:latin typeface="Calibri" panose="020F0502020204030204" pitchFamily="34" charset="0"/>
              </a:rPr>
              <a:t>Office</a:t>
            </a:r>
            <a:r>
              <a:rPr lang="en-US" dirty="0">
                <a:latin typeface="Calibri" panose="020F0502020204030204" pitchFamily="34" charset="0"/>
              </a:rPr>
              <a:t> will conduct the routine management of on behalf of the General Assembly.</a:t>
            </a:r>
          </a:p>
          <a:p>
            <a:endParaRPr lang="en-US" b="1" dirty="0" smtClean="0">
              <a:latin typeface="Calibri" panose="020F0502020204030204" pitchFamily="34" charset="0"/>
            </a:endParaRPr>
          </a:p>
          <a:p>
            <a:r>
              <a:rPr lang="en-US" b="1" dirty="0" smtClean="0">
                <a:latin typeface="Calibri" panose="020F0502020204030204" pitchFamily="34" charset="0"/>
              </a:rPr>
              <a:t>Work </a:t>
            </a:r>
            <a:r>
              <a:rPr lang="en-US" b="1" dirty="0">
                <a:latin typeface="Calibri" panose="020F0502020204030204" pitchFamily="34" charset="0"/>
              </a:rPr>
              <a:t>Package Leaders and their co-leaders</a:t>
            </a:r>
            <a:r>
              <a:rPr lang="en-US" dirty="0">
                <a:latin typeface="Calibri" panose="020F0502020204030204" pitchFamily="34" charset="0"/>
              </a:rPr>
              <a:t> have a responsibility to </a:t>
            </a:r>
            <a:r>
              <a:rPr lang="en-US" dirty="0" smtClean="0">
                <a:latin typeface="Calibri" panose="020F0502020204030204" pitchFamily="34" charset="0"/>
              </a:rPr>
              <a:t>ensure </a:t>
            </a:r>
            <a:r>
              <a:rPr lang="en-US" dirty="0">
                <a:latin typeface="Calibri" panose="020F0502020204030204" pitchFamily="34" charset="0"/>
              </a:rPr>
              <a:t>delivery of their Work Package objectives, deliverables and milestones, working closely with the Coordinator to support the outcomes of the project.</a:t>
            </a:r>
          </a:p>
        </p:txBody>
      </p:sp>
      <p:sp>
        <p:nvSpPr>
          <p:cNvPr id="9" name="Rectangle 7"/>
          <p:cNvSpPr>
            <a:spLocks noChangeArrowheads="1"/>
          </p:cNvSpPr>
          <p:nvPr/>
        </p:nvSpPr>
        <p:spPr bwMode="auto">
          <a:xfrm>
            <a:off x="2841101" y="235803"/>
            <a:ext cx="2791918"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Internal Governance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49401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Home\COMMON\logopakke_2016\DMI_211215 (1)\DMI_211215\Logo\Logofiler\DMI_Logo_UK\PNG\DMI_RGB_U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1893731" cy="81950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Rectangle 7"/>
          <p:cNvSpPr>
            <a:spLocks noChangeArrowheads="1"/>
          </p:cNvSpPr>
          <p:nvPr/>
        </p:nvSpPr>
        <p:spPr bwMode="auto">
          <a:xfrm>
            <a:off x="2557085" y="235803"/>
            <a:ext cx="3359959"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The project office at DMI</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pic>
        <p:nvPicPr>
          <p:cNvPr id="22530" name="Picture 2" descr="http://dmit.opr.local/billedbank/telefonbog/vhe.jpg/image_m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271" y="4648200"/>
            <a:ext cx="14954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dmit.opr.local/billedbank/telefonbog/kat.jpg/image_mi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4648200"/>
            <a:ext cx="14859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teffen M. Ols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8187" y="1172402"/>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143000" y="2973170"/>
            <a:ext cx="7691322" cy="1579920"/>
          </a:xfrm>
          <a:prstGeom prst="rect">
            <a:avLst/>
          </a:prstGeom>
        </p:spPr>
        <p:txBody>
          <a:bodyPr wrap="square">
            <a:spAutoFit/>
          </a:bodyPr>
          <a:lstStyle/>
          <a:p>
            <a:pPr>
              <a:spcAft>
                <a:spcPts val="200"/>
              </a:spcAft>
            </a:pPr>
            <a:r>
              <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Steffen Olsen			Chiara Bearzotti</a:t>
            </a:r>
          </a:p>
          <a:p>
            <a:pPr>
              <a:spcAft>
                <a:spcPts val="200"/>
              </a:spcAft>
            </a:pPr>
            <a:r>
              <a:rPr lang="en-GB"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Coordinator</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GB"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Project manager </a:t>
            </a:r>
          </a:p>
          <a:p>
            <a:pPr>
              <a:spcAft>
                <a:spcPts val="200"/>
              </a:spcAft>
            </a:pPr>
            <a:endPar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Aft>
                <a:spcPts val="200"/>
              </a:spcAft>
            </a:pPr>
            <a:r>
              <a:rPr lang="en-GB"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Katrine Sandvad		Vivian Henningsen</a:t>
            </a:r>
          </a:p>
          <a:p>
            <a:pPr>
              <a:spcAft>
                <a:spcPts val="200"/>
              </a:spcAft>
            </a:pPr>
            <a:r>
              <a:rPr lang="en-GB"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Financial manager		Secretary</a:t>
            </a:r>
            <a:endParaRPr lang="da-DK" dirty="0"/>
          </a:p>
        </p:txBody>
      </p:sp>
      <p:sp>
        <p:nvSpPr>
          <p:cNvPr id="3" name="Tekstboks 2"/>
          <p:cNvSpPr txBox="1"/>
          <p:nvPr/>
        </p:nvSpPr>
        <p:spPr>
          <a:xfrm>
            <a:off x="7162800" y="5048071"/>
            <a:ext cx="1671522" cy="1200329"/>
          </a:xfrm>
          <a:prstGeom prst="rect">
            <a:avLst/>
          </a:prstGeom>
          <a:noFill/>
        </p:spPr>
        <p:txBody>
          <a:bodyPr wrap="square" rtlCol="0">
            <a:spAutoFit/>
          </a:bodyPr>
          <a:lstStyle/>
          <a:p>
            <a:r>
              <a:rPr lang="en-US" b="1" dirty="0" smtClean="0">
                <a:latin typeface="Calibri" panose="020F0502020204030204" pitchFamily="34" charset="0"/>
              </a:rPr>
              <a:t>Collect from Vivian a signed version of the CA!</a:t>
            </a:r>
            <a:endParaRPr lang="en-US" b="1" dirty="0">
              <a:latin typeface="Calibri" panose="020F0502020204030204" pitchFamily="34" charset="0"/>
            </a:endParaRPr>
          </a:p>
        </p:txBody>
      </p:sp>
      <p:pic>
        <p:nvPicPr>
          <p:cNvPr id="4" name="Grafik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400" y="1172402"/>
            <a:ext cx="1805846" cy="1805846"/>
          </a:xfrm>
          <a:prstGeom prst="rect">
            <a:avLst/>
          </a:prstGeom>
        </p:spPr>
      </p:pic>
    </p:spTree>
    <p:extLst>
      <p:ext uri="{BB962C8B-B14F-4D97-AF65-F5344CB8AC3E}">
        <p14:creationId xmlns:p14="http://schemas.microsoft.com/office/powerpoint/2010/main" val="984225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illedresulta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Billedresulta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 name="AutoShape 4" descr="https://photos-2.dropbox.com/t/2/AADZ628_uQSYC9AGPLt-oUAxPKDHzjjDM5ZkpyY0DPnh7w/12/14844241/jpeg/32x32/1/_/1/2/GovernanceV4.jpg/EN_QyeMDGI4DIAcoBw/h_WcY5F9a-PvAt00NE46QDQSo0s7LMtBgGHpbm_ceDs?size=800x600&amp;size_mode=3"/>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 name="AutoShape 6" descr="https://photos-2.dropbox.com/t/2/AADZ628_uQSYC9AGPLt-oUAxPKDHzjjDM5ZkpyY0DPnh7w/12/14844241/jpeg/32x32/1/_/1/2/GovernanceV4.jpg/EN_QyeMDGI4DIAcoBw/h_WcY5F9a-PvAt00NE46QDQSo0s7LMtBgGHpbm_ceDs?size=800x600&amp;size_mode=3"/>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 name="AutoShape 8" descr="https://photos-2.dropbox.com/t/2/AADZ628_uQSYC9AGPLt-oUAxPKDHzjjDM5ZkpyY0DPnh7w/12/14844241/jpeg/32x32/1/_/1/2/GovernanceV4.jpg/EN_QyeMDGI4DIAcoBw/h_WcY5F9a-PvAt00NE46QDQSo0s7LMtBgGHpbm_ceDs?size=800x600&amp;size_mode=3"/>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2297" name="Picture 9" descr="C:\Users\smo\AppData\Local\Microsoft\Windows\Temporary Internet Files\Content.IE5\B6AIRF6Y\GovernanceV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71550"/>
            <a:ext cx="7848600" cy="58864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a:spLocks noChangeArrowheads="1"/>
          </p:cNvSpPr>
          <p:nvPr/>
        </p:nvSpPr>
        <p:spPr bwMode="auto">
          <a:xfrm>
            <a:off x="3377978" y="235803"/>
            <a:ext cx="1718163" cy="461665"/>
          </a:xfrm>
          <a:prstGeom prst="rect">
            <a:avLst/>
          </a:prstGeom>
          <a:noFill/>
          <a:ln w="9525">
            <a:noFill/>
            <a:miter lim="800000"/>
            <a:headEnd/>
            <a:tailEnd/>
          </a:ln>
        </p:spPr>
        <p:txBody>
          <a:bodyPr wrap="none">
            <a:spAutoFit/>
          </a:bodyPr>
          <a:lstStyle/>
          <a:p>
            <a:pPr algn="ctr"/>
            <a:r>
              <a:rPr lang="en-US" sz="2400" b="1" dirty="0" smtClean="0">
                <a:ln>
                  <a:solidFill>
                    <a:schemeClr val="accent2"/>
                  </a:solidFill>
                </a:ln>
                <a:latin typeface="Calibri" pitchFamily="34" charset="0"/>
                <a:cs typeface="Calibri" pitchFamily="34" charset="0"/>
              </a:rPr>
              <a:t>Governance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4168455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1095</Words>
  <Application>Microsoft Office PowerPoint</Application>
  <PresentationFormat>Bildschirmpräsentation (4:3)</PresentationFormat>
  <Paragraphs>142</Paragraphs>
  <Slides>18</Slides>
  <Notes>16</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administrator</dc:creator>
  <cp:lastModifiedBy>Chiara Beazotti</cp:lastModifiedBy>
  <cp:revision>141</cp:revision>
  <dcterms:created xsi:type="dcterms:W3CDTF">2011-01-04T10:33:01Z</dcterms:created>
  <dcterms:modified xsi:type="dcterms:W3CDTF">2017-02-01T13:21:16Z</dcterms:modified>
</cp:coreProperties>
</file>